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72" d="100"/>
          <a:sy n="72" d="100"/>
        </p:scale>
        <p:origin x="660" y="7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 Id="rId16" Type="http://schemas.openxmlformats.org/officeDocument/2006/relationships/tableStyles" Target="tableStyles.xml" /><Relationship Id="rId1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p:txBody>
          <a:bodyPr/>
          <a:lstStyle/>
          <a:p>
            <a:pPr>
              <a:defRPr/>
            </a:pPr>
            <a:fld id="{DBFEBB0A-94AF-4875-880A-9342AFB7C1D0}"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44E91449-A7CA-4B39-917E-7B12E6623250}" type="slidenum">
              <a:rPr lang="fr-FR"/>
              <a:t/>
            </a:fld>
            <a:endParaRPr lang="fr-F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BFEBB0A-94AF-4875-880A-9342AFB7C1D0}" type="datetimeFigureOut">
              <a:rPr lang="fr-FR"/>
              <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E91449-A7CA-4B39-917E-7B12E6623250}" type="slidenum">
              <a:rPr lang="fr-FR"/>
              <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rfdpdl.educagri.fr/pluginfile.php/9339/mod_resource/content/1/CV badg%C3%A9 viptoria %28Pierrick%29.pdf" TargetMode="External"/><Relationship Id="rId3" Type="http://schemas.openxmlformats.org/officeDocument/2006/relationships/hyperlink" Target="https://sites.google.com/nantes-terre-atlantique.com/modele-eportfolio?usp=sharing" TargetMode="External"/><Relationship Id="rId4" Type="http://schemas.openxmlformats.org/officeDocument/2006/relationships/hyperlink" Target="https://sites.google.com/view/lucie-fernandes/accueil?authuser=1" TargetMode="External"/><Relationship Id="rId5" Type="http://schemas.openxmlformats.org/officeDocument/2006/relationships/hyperlink" Target="https://sites.google.com/view/lesitedugpn/page-daccueil" TargetMode="External"/><Relationship Id="rId6" Type="http://schemas.openxmlformats.org/officeDocument/2006/relationships/hyperlink" Target="https://sites.google.com/view/portfoliotessab/accueil" TargetMode="External"/><Relationship Id="rId7" Type="http://schemas.openxmlformats.org/officeDocument/2006/relationships/hyperlink" Target="https://pp480.wordpress.com/" TargetMode="External"/><Relationship Id="rId8" Type="http://schemas.openxmlformats.org/officeDocument/2006/relationships/hyperlink" Target="https://openbadgepassport.com/app/profile/10956" TargetMode="External"/><Relationship Id="rId9" Type="http://schemas.openxmlformats.org/officeDocument/2006/relationships/hyperlink" Target="https://openbadgepassport.com/app/profile/185444" TargetMode="External"/><Relationship Id="rId10" Type="http://schemas.openxmlformats.org/officeDocument/2006/relationships/hyperlink" Target="https://www.linkedin.com/in/fabien-paquereau-56631066"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nva.com/design/DAE3UYI3TA0/view" TargetMode="External"/><Relationship Id="rId3" Type="http://schemas.openxmlformats.org/officeDocument/2006/relationships/hyperlink" Target="https://docs.google.com/presentation/d/1IYJWzRv_LIijpJ-sGqE4UajRtGDyIgxr4MJTxPTHPkU/edit?usp=drive_link" TargetMode="External"/><Relationship Id="rId4" Type="http://schemas.openxmlformats.org/officeDocument/2006/relationships/hyperlink" Target="https://openbadges.educagri.fr/?PagePrincipale" TargetMode="External"/><Relationship Id="rId5" Type="http://schemas.openxmlformats.org/officeDocument/2006/relationships/hyperlink" Target="https://openbadges.educagri.fr/generateur/matrix" TargetMode="External"/><Relationship Id="rId6" Type="http://schemas.openxmlformats.org/officeDocument/2006/relationships/image" Target="../media/image1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ew.genial.ly/62befb422d287d0011fb9361/presentation-la-methode-advp" TargetMode="Externa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p:txBody>
          <a:bodyPr vertOverflow="overflow" horzOverflow="overflow" vert="horz" wrap="square" lIns="91440" tIns="45720" rIns="91440" bIns="45720" numCol="1" spcCol="0" rtlCol="0" fromWordArt="0" anchor="b" anchorCtr="0" forceAA="0" upright="0" compatLnSpc="0">
            <a:normAutofit fontScale="90000" lnSpcReduction="2000"/>
          </a:bodyPr>
          <a:lstStyle/>
          <a:p>
            <a:pPr>
              <a:defRPr/>
            </a:pPr>
            <a:r>
              <a:rPr lang="fr-FR"/>
              <a:t>Formation eportfolio </a:t>
            </a:r>
            <a:br>
              <a:rPr lang="fr-FR"/>
            </a:br>
            <a:r>
              <a:rPr lang="fr-FR"/>
              <a:t>et open badges</a:t>
            </a:r>
            <a:br>
              <a:rPr lang="fr-FR"/>
            </a:br>
            <a:br>
              <a:rPr lang="fr-FR"/>
            </a:br>
            <a:endParaRPr lang="fr-FR" sz="2800"/>
          </a:p>
        </p:txBody>
      </p:sp>
      <p:sp>
        <p:nvSpPr>
          <p:cNvPr id="1962567470" name=""/>
          <p:cNvSpPr txBox="1"/>
          <p:nvPr/>
        </p:nvSpPr>
        <p:spPr bwMode="auto">
          <a:xfrm flipH="0" flipV="0">
            <a:off x="989018" y="5880531"/>
            <a:ext cx="1976934" cy="405688"/>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a:solidFill>
                  <a:schemeClr val="bg1"/>
                </a:solidFill>
              </a:rPr>
              <a:t>Isabelle Arnal </a:t>
            </a:r>
            <a:endParaRPr>
              <a:solidFill>
                <a:schemeClr val="bg1"/>
              </a:solidFill>
            </a:endParaRPr>
          </a:p>
        </p:txBody>
      </p:sp>
      <p:pic>
        <p:nvPicPr>
          <p:cNvPr id="1074915075" name=""/>
          <p:cNvPicPr>
            <a:picLocks noChangeAspect="1"/>
          </p:cNvPicPr>
          <p:nvPr/>
        </p:nvPicPr>
        <p:blipFill>
          <a:blip r:embed="rId2"/>
          <a:stretch/>
        </p:blipFill>
        <p:spPr bwMode="auto">
          <a:xfrm flipH="0" flipV="0">
            <a:off x="213532" y="5779211"/>
            <a:ext cx="704271" cy="608328"/>
          </a:xfrm>
          <a:prstGeom prst="rect">
            <a:avLst/>
          </a:prstGeom>
        </p:spPr>
      </p:pic>
      <p:pic>
        <p:nvPicPr>
          <p:cNvPr id="178006931" name=""/>
          <p:cNvPicPr>
            <a:picLocks noChangeAspect="1"/>
          </p:cNvPicPr>
          <p:nvPr/>
        </p:nvPicPr>
        <p:blipFill>
          <a:blip r:embed="rId3"/>
          <a:stretch/>
        </p:blipFill>
        <p:spPr bwMode="auto">
          <a:xfrm flipH="0" flipV="0">
            <a:off x="11084559" y="5704410"/>
            <a:ext cx="814500" cy="683129"/>
          </a:xfrm>
          <a:prstGeom prst="rect">
            <a:avLst/>
          </a:prstGeom>
        </p:spPr>
      </p:pic>
      <p:sp>
        <p:nvSpPr>
          <p:cNvPr id="834766707" name=""/>
          <p:cNvSpPr txBox="1"/>
          <p:nvPr/>
        </p:nvSpPr>
        <p:spPr bwMode="auto">
          <a:xfrm flipH="0" flipV="0">
            <a:off x="8872424" y="5880531"/>
            <a:ext cx="2078865" cy="405688"/>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a:solidFill>
                  <a:schemeClr val="bg1"/>
                </a:solidFill>
              </a:rPr>
              <a:t>Fabien Paquereau</a:t>
            </a:r>
            <a:endParaRPr>
              <a:solidFill>
                <a:schemeClr val="bg1"/>
              </a:solidFill>
            </a:endParaRPr>
          </a:p>
        </p:txBody>
      </p:sp>
      <p:pic>
        <p:nvPicPr>
          <p:cNvPr id="1653043759" name=""/>
          <p:cNvPicPr>
            <a:picLocks noChangeAspect="1"/>
          </p:cNvPicPr>
          <p:nvPr/>
        </p:nvPicPr>
        <p:blipFill>
          <a:blip r:embed="rId4"/>
          <a:stretch/>
        </p:blipFill>
        <p:spPr bwMode="auto">
          <a:xfrm>
            <a:off x="7552742" y="5488063"/>
            <a:ext cx="1190624" cy="1190624"/>
          </a:xfrm>
          <a:prstGeom prst="rect">
            <a:avLst/>
          </a:prstGeom>
        </p:spPr>
      </p:pic>
      <p:cxnSp>
        <p:nvCxnSpPr>
          <p:cNvPr id="0" name=""/>
          <p:cNvCxnSpPr>
            <a:cxnSpLocks/>
          </p:cNvCxnSpPr>
          <p:nvPr/>
        </p:nvCxnSpPr>
        <p:spPr bwMode="auto">
          <a:xfrm flipH="0" flipV="0">
            <a:off x="1827553" y="4157172"/>
            <a:ext cx="8536892"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
        <p:nvSpPr>
          <p:cNvPr id="1937200009" name=""/>
          <p:cNvSpPr txBox="1"/>
          <p:nvPr/>
        </p:nvSpPr>
        <p:spPr bwMode="auto">
          <a:xfrm flipH="0" flipV="0">
            <a:off x="5192846" y="4358853"/>
            <a:ext cx="1806307"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fr-FR"/>
              <a:t>5 décembre 2024</a:t>
            </a:r>
            <a:endParaRPr lang="fr-FR" sz="2800"/>
          </a:p>
        </p:txBody>
      </p:sp>
      <p:pic>
        <p:nvPicPr>
          <p:cNvPr id="1942032354" name=""/>
          <p:cNvPicPr>
            <a:picLocks noChangeAspect="1"/>
          </p:cNvPicPr>
          <p:nvPr/>
        </p:nvPicPr>
        <p:blipFill>
          <a:blip r:embed="rId5"/>
          <a:stretch/>
        </p:blipFill>
        <p:spPr bwMode="auto">
          <a:xfrm flipH="0" flipV="0">
            <a:off x="5497692" y="4666359"/>
            <a:ext cx="1196613" cy="662739"/>
          </a:xfrm>
          <a:prstGeom prst="rect">
            <a:avLst/>
          </a:prstGeom>
        </p:spPr>
      </p:pic>
      <p:pic>
        <p:nvPicPr>
          <p:cNvPr id="2068954412" name=""/>
          <p:cNvPicPr>
            <a:picLocks noChangeAspect="1"/>
          </p:cNvPicPr>
          <p:nvPr/>
        </p:nvPicPr>
        <p:blipFill>
          <a:blip r:embed="rId4"/>
          <a:stretch/>
        </p:blipFill>
        <p:spPr bwMode="auto">
          <a:xfrm>
            <a:off x="3040562" y="5488063"/>
            <a:ext cx="1190624" cy="119062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3892907" name="Titre 1"/>
          <p:cNvSpPr>
            <a:spLocks noGrp="1"/>
          </p:cNvSpPr>
          <p:nvPr>
            <p:ph type="title"/>
          </p:nvPr>
        </p:nvSpPr>
        <p:spPr bwMode="auto">
          <a:xfrm flipH="0" flipV="0">
            <a:off x="356955" y="102121"/>
            <a:ext cx="10515600" cy="849597"/>
          </a:xfrm>
        </p:spPr>
        <p:txBody>
          <a:bodyPr/>
          <a:lstStyle/>
          <a:p>
            <a:pPr>
              <a:defRPr/>
            </a:pPr>
            <a:r>
              <a:rPr/>
              <a:t>Les outils e-portfolios</a:t>
            </a:r>
            <a:endParaRPr/>
          </a:p>
        </p:txBody>
      </p:sp>
      <p:sp>
        <p:nvSpPr>
          <p:cNvPr id="119267012" name=""/>
          <p:cNvSpPr/>
          <p:nvPr/>
        </p:nvSpPr>
        <p:spPr bwMode="auto">
          <a:xfrm flipH="0" flipV="0">
            <a:off x="2324768" y="3107931"/>
            <a:ext cx="9715263" cy="642135"/>
          </a:xfrm>
          <a:prstGeom prst="flowChartAlternateProcess">
            <a:avLst/>
          </a:prstGeom>
          <a:ln w="19049">
            <a:solidFill>
              <a:schemeClr val="accent1">
                <a:lumMod val="40000"/>
                <a:lumOff val="60000"/>
              </a:schemeClr>
            </a:solidFill>
            <a:prstDash val="solid"/>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400"/>
              <a:t>Exemple :</a:t>
            </a:r>
            <a:r>
              <a:rPr/>
              <a:t> </a:t>
            </a:r>
            <a:r>
              <a:rPr sz="1200" u="sng">
                <a:hlinkClick r:id="rId2" tooltip="https://srfdpdl.educagri.fr/pluginfile.php/9339/mod_resource/content/1/CV badg%C3%A9 viptoria %28Pierrick%29.pdf"/>
              </a:rPr>
              <a:t>CV en ligne</a:t>
            </a:r>
            <a:br>
              <a:rPr/>
            </a:br>
            <a:endParaRPr/>
          </a:p>
        </p:txBody>
      </p:sp>
      <p:sp>
        <p:nvSpPr>
          <p:cNvPr id="845488191" name=""/>
          <p:cNvSpPr txBox="1"/>
          <p:nvPr/>
        </p:nvSpPr>
        <p:spPr bwMode="auto">
          <a:xfrm flipH="0" flipV="0">
            <a:off x="2324768" y="951719"/>
            <a:ext cx="9703744" cy="1807466"/>
          </a:xfrm>
          <a:prstGeom prst="flowChartAlternateProcess">
            <a:avLst/>
          </a:prstGeom>
          <a:noFill/>
          <a:ln w="19049">
            <a:solidFill>
              <a:schemeClr val="accent1"/>
            </a:solidFill>
            <a:prstDash val="solid"/>
          </a:ln>
        </p:spPr>
        <p:txBody>
          <a:bodyPr vertOverflow="overflow" horzOverflow="overflow" vert="horz" wrap="square" lIns="91440" tIns="45720" rIns="91440" bIns="45720" numCol="1" spcCol="0" rtlCol="0" fromWordArt="0" anchor="t" anchorCtr="0" forceAA="0" upright="0" compatLnSpc="0">
            <a:spAutoFit/>
          </a:bodyPr>
          <a:p>
            <a:pPr marL="0" indent="0" algn="l">
              <a:buFont typeface="Arial"/>
              <a:buNone/>
              <a:defRPr/>
            </a:pPr>
            <a:r>
              <a:rPr lang="fr-FR" sz="1600" b="0" i="0" u="none" strike="noStrike" cap="none" spc="0">
                <a:solidFill>
                  <a:schemeClr val="tx1"/>
                </a:solidFill>
                <a:latin typeface="Calibri"/>
                <a:ea typeface="Calibri"/>
                <a:cs typeface="Calibri"/>
              </a:rPr>
              <a:t>GB -&gt; Google Site</a:t>
            </a:r>
            <a:endParaRPr sz="1400" b="0" i="0" u="none" strike="noStrike" cap="none" spc="0">
              <a:solidFill>
                <a:schemeClr val="tx1"/>
              </a:solidFill>
              <a:latin typeface="Calibri"/>
              <a:ea typeface="Calibri"/>
              <a:cs typeface="Calibri"/>
            </a:endParaRPr>
          </a:p>
          <a:p>
            <a:pPr marL="0" indent="0" algn="l">
              <a:buFont typeface="Arial"/>
              <a:buNone/>
              <a:defRPr/>
            </a:pPr>
            <a:r>
              <a:rPr lang="fr-FR" sz="1100" b="0" i="0" u="sng" strike="noStrike" cap="none" spc="0">
                <a:solidFill>
                  <a:schemeClr val="tx1"/>
                </a:solidFill>
                <a:latin typeface="Calibri"/>
                <a:ea typeface="Calibri"/>
                <a:cs typeface="Calibri"/>
                <a:hlinkClick r:id="rId3" tooltip="https://sites.google.com/nantes-terre-atlantique.com/modele-eportfolio?usp=sharing"/>
              </a:rPr>
              <a:t>https://sites.google.com/nantes-terre-atlantique.com/modele-eportfolio?usp=sharing</a:t>
            </a:r>
            <a:r>
              <a:rPr sz="1400"/>
              <a:t> </a:t>
            </a:r>
            <a:endParaRPr sz="1400"/>
          </a:p>
          <a:p>
            <a:pPr>
              <a:defRPr/>
            </a:pPr>
            <a:r>
              <a:rPr lang="fr-FR" sz="1600" b="0" i="0" u="none" strike="noStrike" cap="none" spc="0">
                <a:solidFill>
                  <a:schemeClr val="tx1"/>
                </a:solidFill>
                <a:latin typeface="+mn-lt"/>
                <a:ea typeface="+mn-ea"/>
                <a:cs typeface="+mn-cs"/>
              </a:rPr>
              <a:t>Nature -&gt; Google site </a:t>
            </a:r>
            <a:endParaRPr sz="1400"/>
          </a:p>
          <a:p>
            <a:pPr>
              <a:defRPr/>
            </a:pPr>
            <a:r>
              <a:rPr lang="fr-FR" sz="1100" b="0" i="0" u="sng" strike="noStrike" cap="none" spc="0">
                <a:solidFill>
                  <a:schemeClr val="tx1"/>
                </a:solidFill>
                <a:latin typeface="Calibri"/>
                <a:ea typeface="Calibri"/>
                <a:cs typeface="Calibri"/>
                <a:hlinkClick r:id="rId4" tooltip="https://sites.google.com/view/lucie-fernandes/accueil?authuser=1"/>
              </a:rPr>
              <a:t>https://sites.google.com/view/lucie-fernandes/accueil?authuser=1</a:t>
            </a:r>
            <a:endParaRPr sz="1100"/>
          </a:p>
          <a:p>
            <a:pPr>
              <a:defRPr/>
            </a:pPr>
            <a:r>
              <a:rPr lang="fr-FR" sz="1100" b="0" i="0" u="sng" strike="noStrike" cap="none" spc="0">
                <a:solidFill>
                  <a:schemeClr val="hlink"/>
                </a:solidFill>
                <a:latin typeface="+mn-lt"/>
                <a:ea typeface="+mn-ea"/>
                <a:cs typeface="+mn-cs"/>
                <a:hlinkClick r:id="rId5" tooltip="https://sites.google.com/view/lesitedugpn/page-daccueil"/>
              </a:rPr>
              <a:t>https://sites.google.com/view/lesitedugpn/page-daccueil</a:t>
            </a:r>
            <a:endParaRPr sz="1100"/>
          </a:p>
          <a:p>
            <a:pPr marL="0" indent="0" algn="l">
              <a:buFont typeface="Arial"/>
              <a:buNone/>
              <a:defRPr/>
            </a:pPr>
            <a:r>
              <a:rPr lang="fr-FR" sz="1100" b="0" i="0" u="sng" strike="noStrike" cap="none" spc="0">
                <a:solidFill>
                  <a:schemeClr val="tx1"/>
                </a:solidFill>
                <a:latin typeface="Calibri"/>
                <a:ea typeface="Arial"/>
                <a:cs typeface="Arial"/>
                <a:hlinkClick r:id="rId6" tooltip="https://sites.google.com/view/portfoliotessab/accueil"/>
              </a:rPr>
              <a:t>https://sites.google.com/view/portfoliotessab/accueil</a:t>
            </a:r>
            <a:endParaRPr sz="1400"/>
          </a:p>
          <a:p>
            <a:pPr>
              <a:defRPr/>
            </a:pPr>
            <a:r>
              <a:rPr lang="fr-FR" sz="1400" b="0" i="0" u="none" strike="noStrike" cap="none" spc="0">
                <a:solidFill>
                  <a:schemeClr val="tx1"/>
                </a:solidFill>
                <a:latin typeface="Calibri"/>
                <a:ea typeface="Arial"/>
                <a:cs typeface="Arial"/>
              </a:rPr>
              <a:t>Nature Word Press :</a:t>
            </a:r>
            <a:endParaRPr sz="1400"/>
          </a:p>
          <a:p>
            <a:pPr marL="0" indent="0" algn="l">
              <a:buFont typeface="Arial"/>
              <a:buNone/>
              <a:defRPr/>
            </a:pPr>
            <a:r>
              <a:rPr lang="fr-FR" sz="1100" b="0" i="0" u="sng" strike="noStrike" cap="none" spc="0">
                <a:solidFill>
                  <a:schemeClr val="tx1"/>
                </a:solidFill>
                <a:latin typeface="+mn-lt"/>
                <a:ea typeface="+mn-ea"/>
                <a:cs typeface="+mn-cs"/>
                <a:hlinkClick r:id="rId7" tooltip="https://pp480.wordpress.com/"/>
              </a:rPr>
              <a:t>https://pp480.wordpress.com/</a:t>
            </a:r>
            <a:endParaRPr sz="1400"/>
          </a:p>
        </p:txBody>
      </p:sp>
      <p:sp>
        <p:nvSpPr>
          <p:cNvPr id="1048416518" name=""/>
          <p:cNvSpPr/>
          <p:nvPr/>
        </p:nvSpPr>
        <p:spPr bwMode="auto">
          <a:xfrm flipH="0" flipV="0">
            <a:off x="2324768" y="3932880"/>
            <a:ext cx="9714903" cy="811024"/>
          </a:xfrm>
          <a:prstGeom prst="flowChartAlternateProcess">
            <a:avLst/>
          </a:prstGeom>
          <a:ln w="19049">
            <a:solidFill>
              <a:schemeClr val="accent6"/>
            </a:solidFill>
            <a:prstDash val="solid"/>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endParaRPr sz="1400"/>
          </a:p>
          <a:p>
            <a:pPr>
              <a:defRPr/>
            </a:pPr>
            <a:endParaRPr sz="1400"/>
          </a:p>
          <a:p>
            <a:pPr>
              <a:defRPr/>
            </a:pPr>
            <a:endParaRPr sz="1400"/>
          </a:p>
        </p:txBody>
      </p:sp>
      <p:sp>
        <p:nvSpPr>
          <p:cNvPr id="105558864" name=""/>
          <p:cNvSpPr txBox="1"/>
          <p:nvPr/>
        </p:nvSpPr>
        <p:spPr bwMode="auto">
          <a:xfrm flipH="0" flipV="0">
            <a:off x="392592" y="4971825"/>
            <a:ext cx="1561246" cy="642135"/>
          </a:xfrm>
          <a:prstGeom prst="flowChartAlternateProcess">
            <a:avLst/>
          </a:prstGeom>
          <a:solidFill>
            <a:schemeClr val="accent2"/>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Profil Open Badges</a:t>
            </a:r>
            <a:endParaRPr sz="1600">
              <a:solidFill>
                <a:schemeClr val="bg1"/>
              </a:solidFill>
            </a:endParaRPr>
          </a:p>
        </p:txBody>
      </p:sp>
      <p:sp>
        <p:nvSpPr>
          <p:cNvPr id="1492594252" name=""/>
          <p:cNvSpPr txBox="1"/>
          <p:nvPr/>
        </p:nvSpPr>
        <p:spPr bwMode="auto">
          <a:xfrm flipH="0" flipV="0">
            <a:off x="351555" y="4152436"/>
            <a:ext cx="1535508" cy="371911"/>
          </a:xfrm>
          <a:prstGeom prst="flowChartAlternateProcess">
            <a:avLst/>
          </a:prstGeom>
          <a:solidFill>
            <a:schemeClr val="accent6"/>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MAHARA</a:t>
            </a:r>
            <a:endParaRPr sz="1600">
              <a:solidFill>
                <a:schemeClr val="bg1"/>
              </a:solidFill>
            </a:endParaRPr>
          </a:p>
        </p:txBody>
      </p:sp>
      <p:sp>
        <p:nvSpPr>
          <p:cNvPr id="1000156564" name=""/>
          <p:cNvSpPr txBox="1"/>
          <p:nvPr/>
        </p:nvSpPr>
        <p:spPr bwMode="auto">
          <a:xfrm flipH="0" flipV="0">
            <a:off x="386472" y="1948341"/>
            <a:ext cx="1541628" cy="371911"/>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Google Site</a:t>
            </a:r>
            <a:endParaRPr sz="1600">
              <a:solidFill>
                <a:schemeClr val="bg1"/>
              </a:solidFill>
            </a:endParaRPr>
          </a:p>
        </p:txBody>
      </p:sp>
      <p:sp>
        <p:nvSpPr>
          <p:cNvPr id="186259654" name=""/>
          <p:cNvSpPr txBox="1"/>
          <p:nvPr/>
        </p:nvSpPr>
        <p:spPr bwMode="auto">
          <a:xfrm flipH="0" flipV="0">
            <a:off x="386472" y="2427643"/>
            <a:ext cx="1536227" cy="371911"/>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Wordpress</a:t>
            </a:r>
            <a:endParaRPr sz="1600">
              <a:solidFill>
                <a:schemeClr val="bg1"/>
              </a:solidFill>
            </a:endParaRPr>
          </a:p>
        </p:txBody>
      </p:sp>
      <p:sp>
        <p:nvSpPr>
          <p:cNvPr id="1670022881" name=""/>
          <p:cNvSpPr txBox="1"/>
          <p:nvPr/>
        </p:nvSpPr>
        <p:spPr bwMode="auto">
          <a:xfrm flipH="0" flipV="0">
            <a:off x="392592" y="1150923"/>
            <a:ext cx="1552067" cy="642135"/>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Site internet classique</a:t>
            </a:r>
            <a:endParaRPr sz="1600">
              <a:solidFill>
                <a:schemeClr val="bg1"/>
              </a:solidFill>
            </a:endParaRPr>
          </a:p>
        </p:txBody>
      </p:sp>
      <p:sp>
        <p:nvSpPr>
          <p:cNvPr id="621812402" name=""/>
          <p:cNvSpPr txBox="1"/>
          <p:nvPr/>
        </p:nvSpPr>
        <p:spPr bwMode="auto">
          <a:xfrm flipH="0" flipV="0">
            <a:off x="351555" y="3160996"/>
            <a:ext cx="1602283" cy="642135"/>
          </a:xfrm>
          <a:prstGeom prst="flowChartAlternateProcess">
            <a:avLst/>
          </a:prstGeom>
          <a:solidFill>
            <a:schemeClr val="accent5">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CV en ligne (euro pass)</a:t>
            </a:r>
            <a:endParaRPr sz="1600">
              <a:solidFill>
                <a:schemeClr val="bg1"/>
              </a:solidFill>
            </a:endParaRPr>
          </a:p>
        </p:txBody>
      </p:sp>
      <p:sp>
        <p:nvSpPr>
          <p:cNvPr id="86112418" name=""/>
          <p:cNvSpPr txBox="1"/>
          <p:nvPr/>
        </p:nvSpPr>
        <p:spPr bwMode="auto">
          <a:xfrm flipH="0" flipV="0">
            <a:off x="356955" y="5847633"/>
            <a:ext cx="1596884" cy="912357"/>
          </a:xfrm>
          <a:prstGeom prst="flowChartAlternateProcess">
            <a:avLst/>
          </a:prstGeom>
          <a:solidFill>
            <a:schemeClr val="accent4"/>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Réseaux sociaux (Linkedin...)</a:t>
            </a:r>
            <a:endParaRPr sz="1600">
              <a:solidFill>
                <a:schemeClr val="bg1"/>
              </a:solidFill>
            </a:endParaRPr>
          </a:p>
        </p:txBody>
      </p:sp>
      <p:sp>
        <p:nvSpPr>
          <p:cNvPr id="196128579" name=""/>
          <p:cNvSpPr/>
          <p:nvPr/>
        </p:nvSpPr>
        <p:spPr bwMode="auto">
          <a:xfrm flipH="0" flipV="0">
            <a:off x="2324768" y="4812479"/>
            <a:ext cx="9711664" cy="844801"/>
          </a:xfrm>
          <a:prstGeom prst="flowChartAlternateProcess">
            <a:avLst/>
          </a:prstGeom>
          <a:ln w="19049">
            <a:solidFill>
              <a:schemeClr val="accent2"/>
            </a:solidFill>
            <a:prstDash val="solid"/>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lang="fr-FR" sz="1400" b="0" i="0" u="none" strike="noStrike" cap="none" spc="0">
                <a:solidFill>
                  <a:schemeClr val="tx1"/>
                </a:solidFill>
                <a:latin typeface="Calibri"/>
                <a:ea typeface="Arial"/>
                <a:cs typeface="Arial"/>
              </a:rPr>
              <a:t>Exemple :</a:t>
            </a:r>
            <a:r>
              <a:rPr lang="fr-FR" sz="1800" b="0" i="0" u="none" strike="noStrike" cap="none" spc="0">
                <a:solidFill>
                  <a:schemeClr val="tx1"/>
                </a:solidFill>
                <a:latin typeface="Calibri"/>
                <a:ea typeface="Arial"/>
                <a:cs typeface="Arial"/>
              </a:rPr>
              <a:t> </a:t>
            </a:r>
            <a:r>
              <a:rPr lang="fr-FR" sz="1200" b="0" i="0" u="sng" strike="noStrike" cap="none" spc="0">
                <a:solidFill>
                  <a:schemeClr val="tx1"/>
                </a:solidFill>
                <a:latin typeface="Calibri"/>
                <a:ea typeface="Calibri"/>
                <a:cs typeface="Calibri"/>
                <a:hlinkClick r:id="rId8" tooltip="https://openbadgepassport.com/app/profile/10956"/>
              </a:rPr>
              <a:t>https://openbadgepassport.com/app/profile/10956</a:t>
            </a:r>
            <a:r>
              <a:rPr sz="1200"/>
              <a:t> </a:t>
            </a:r>
            <a:endParaRPr sz="1200"/>
          </a:p>
          <a:p>
            <a:pPr>
              <a:defRPr/>
            </a:pPr>
            <a:r>
              <a:rPr lang="fr-FR" sz="1800" b="0" i="0" u="none" strike="noStrike" cap="none" spc="0">
                <a:solidFill>
                  <a:schemeClr val="tx1"/>
                </a:solidFill>
                <a:latin typeface="Calibri"/>
                <a:ea typeface="Calibri"/>
                <a:cs typeface="Calibri"/>
              </a:rPr>
              <a:t>              </a:t>
            </a:r>
            <a:r>
              <a:rPr lang="fr-FR" sz="1200" b="0" i="0" u="sng" strike="noStrike" cap="none" spc="0">
                <a:solidFill>
                  <a:schemeClr val="tx1"/>
                </a:solidFill>
                <a:latin typeface="Calibri"/>
                <a:ea typeface="Calibri"/>
                <a:cs typeface="Calibri"/>
                <a:hlinkClick r:id="rId9" tooltip="https://openbadgepassport.com/app/profile/185444"/>
              </a:rPr>
              <a:t>https://openbadgepassport.com/app/profile/185444</a:t>
            </a:r>
            <a:endParaRPr/>
          </a:p>
          <a:p>
            <a:pPr>
              <a:defRPr/>
            </a:pPr>
            <a:endParaRPr/>
          </a:p>
        </p:txBody>
      </p:sp>
      <p:sp>
        <p:nvSpPr>
          <p:cNvPr id="46028249" name=""/>
          <p:cNvSpPr/>
          <p:nvPr/>
        </p:nvSpPr>
        <p:spPr bwMode="auto">
          <a:xfrm flipH="0" flipV="0">
            <a:off x="2327288" y="5847633"/>
            <a:ext cx="9712742" cy="946135"/>
          </a:xfrm>
          <a:prstGeom prst="flowChartAlternateProcess">
            <a:avLst/>
          </a:prstGeom>
          <a:ln w="19049">
            <a:solidFill>
              <a:schemeClr val="accent4"/>
            </a:solidFill>
            <a:prstDash val="solid"/>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400"/>
              <a:t>Exemple :</a:t>
            </a:r>
            <a:r>
              <a:rPr/>
              <a:t> </a:t>
            </a:r>
            <a:r>
              <a:rPr lang="fr-FR" sz="1100" b="0" i="0" u="sng" strike="noStrike" cap="none" spc="0">
                <a:solidFill>
                  <a:schemeClr val="tx1"/>
                </a:solidFill>
                <a:latin typeface="Calibri"/>
                <a:ea typeface="Calibri"/>
                <a:cs typeface="Calibri"/>
                <a:hlinkClick r:id="rId10" tooltip="https://www.linkedin.com/in/fabien-paquereau-56631066"/>
              </a:rPr>
              <a:t>https://www.linkedin.com/in/fabien-paquereau-56631066</a:t>
            </a:r>
            <a:r>
              <a:rPr sz="1100"/>
              <a:t> </a:t>
            </a:r>
            <a:endParaRPr sz="1100"/>
          </a:p>
          <a:p>
            <a:pPr>
              <a:defRPr/>
            </a:pPr>
            <a:endParaRPr/>
          </a:p>
          <a:p>
            <a:pPr>
              <a:defRPr/>
            </a:pPr>
            <a:endParaRPr/>
          </a:p>
        </p:txBody>
      </p:sp>
      <p:sp>
        <p:nvSpPr>
          <p:cNvPr id="78042468" name=""/>
          <p:cNvSpPr txBox="1"/>
          <p:nvPr/>
        </p:nvSpPr>
        <p:spPr bwMode="auto">
          <a:xfrm flipH="0" flipV="0">
            <a:off x="8796446" y="526920"/>
            <a:ext cx="1443741" cy="338133"/>
          </a:xfrm>
          <a:prstGeom prst="flowChartAlternateProcess">
            <a:avLst/>
          </a:prstGeom>
          <a:solidFill>
            <a:schemeClr val="accent6"/>
          </a:solidFill>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spAutoFit/>
          </a:bodyPr>
          <a:p>
            <a:pPr algn="ctr">
              <a:defRPr/>
            </a:pPr>
            <a:r>
              <a:rPr sz="1400">
                <a:solidFill>
                  <a:schemeClr val="bg1"/>
                </a:solidFill>
              </a:rPr>
              <a:t>Avantages</a:t>
            </a:r>
            <a:endParaRPr sz="1400">
              <a:solidFill>
                <a:schemeClr val="bg1"/>
              </a:solidFill>
            </a:endParaRPr>
          </a:p>
        </p:txBody>
      </p:sp>
      <p:sp>
        <p:nvSpPr>
          <p:cNvPr id="2099698759" name=""/>
          <p:cNvSpPr txBox="1"/>
          <p:nvPr/>
        </p:nvSpPr>
        <p:spPr bwMode="auto">
          <a:xfrm flipH="0" flipV="0">
            <a:off x="10423145" y="526920"/>
            <a:ext cx="1461025" cy="338133"/>
          </a:xfrm>
          <a:prstGeom prst="flowChartAlternateProcess">
            <a:avLst/>
          </a:prstGeom>
          <a:solidFill>
            <a:srgbClr val="C00000"/>
          </a:solidFill>
          <a:ln w="19049">
            <a:solidFill>
              <a:srgbClr val="C00000"/>
            </a:solidFill>
            <a:prstDash val="solid"/>
          </a:ln>
        </p:spPr>
        <p:txBody>
          <a:bodyPr vertOverflow="overflow" horzOverflow="overflow" vert="horz" wrap="square" lIns="91440" tIns="45720" rIns="91440" bIns="45720" numCol="1" spcCol="0" rtlCol="0" fromWordArt="0" anchor="t" anchorCtr="0" forceAA="0" upright="0" compatLnSpc="0">
            <a:spAutoFit/>
          </a:bodyPr>
          <a:p>
            <a:pPr algn="ctr">
              <a:defRPr/>
            </a:pPr>
            <a:r>
              <a:rPr sz="1400">
                <a:solidFill>
                  <a:schemeClr val="bg1"/>
                </a:solidFill>
              </a:rPr>
              <a:t>inconvénients</a:t>
            </a:r>
            <a:endParaRPr sz="1400">
              <a:solidFill>
                <a:schemeClr val="bg1"/>
              </a:solidFill>
            </a:endParaRPr>
          </a:p>
        </p:txBody>
      </p:sp>
      <p:sp>
        <p:nvSpPr>
          <p:cNvPr id="1908517078" name=""/>
          <p:cNvSpPr txBox="1"/>
          <p:nvPr/>
        </p:nvSpPr>
        <p:spPr bwMode="auto">
          <a:xfrm flipH="0" flipV="0">
            <a:off x="7745537" y="1335280"/>
            <a:ext cx="4219884" cy="7318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39821" indent="-239821">
              <a:buFont typeface="Arial"/>
              <a:buChar char="•"/>
              <a:defRPr/>
            </a:pPr>
            <a:r>
              <a:rPr sz="1400">
                <a:solidFill>
                  <a:schemeClr val="accent6"/>
                </a:solidFill>
              </a:rPr>
              <a:t>Simple à mettre en place</a:t>
            </a:r>
            <a:endParaRPr sz="1400">
              <a:solidFill>
                <a:schemeClr val="accent6"/>
              </a:solidFill>
            </a:endParaRPr>
          </a:p>
          <a:p>
            <a:pPr marL="239821" indent="-239821">
              <a:buFont typeface="Arial"/>
              <a:buChar char="•"/>
              <a:defRPr/>
            </a:pPr>
            <a:r>
              <a:rPr sz="1400">
                <a:solidFill>
                  <a:schemeClr val="accent6"/>
                </a:solidFill>
              </a:rPr>
              <a:t>Pérenne hors du cylcle scolaire</a:t>
            </a:r>
            <a:endParaRPr sz="1400">
              <a:solidFill>
                <a:schemeClr val="accent6"/>
              </a:solidFill>
            </a:endParaRPr>
          </a:p>
          <a:p>
            <a:pPr marL="239821" indent="-239821">
              <a:buFont typeface="Arial"/>
              <a:buChar char="•"/>
              <a:defRPr/>
            </a:pPr>
            <a:r>
              <a:rPr sz="1400">
                <a:solidFill>
                  <a:srgbClr val="C00000"/>
                </a:solidFill>
              </a:rPr>
              <a:t>On ne peut pas partager que une partie</a:t>
            </a:r>
            <a:endParaRPr/>
          </a:p>
        </p:txBody>
      </p:sp>
      <p:sp>
        <p:nvSpPr>
          <p:cNvPr id="1658047950" name=""/>
          <p:cNvSpPr txBox="1"/>
          <p:nvPr/>
        </p:nvSpPr>
        <p:spPr bwMode="auto">
          <a:xfrm flipH="0" flipV="0">
            <a:off x="7006682" y="4857884"/>
            <a:ext cx="5136567" cy="9452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39821" indent="-239821">
              <a:buFont typeface="Arial"/>
              <a:buChar char="•"/>
              <a:defRPr/>
            </a:pPr>
            <a:r>
              <a:rPr sz="1400">
                <a:solidFill>
                  <a:schemeClr val="accent6"/>
                </a:solidFill>
              </a:rPr>
              <a:t>Simple à mettre en place</a:t>
            </a:r>
            <a:r>
              <a:rPr sz="1400">
                <a:solidFill>
                  <a:schemeClr val="accent6"/>
                </a:solidFill>
              </a:rPr>
              <a:t> / </a:t>
            </a:r>
            <a:r>
              <a:rPr sz="1400">
                <a:solidFill>
                  <a:schemeClr val="accent6"/>
                </a:solidFill>
              </a:rPr>
              <a:t>Pérenne hors du cylcle scolaire</a:t>
            </a:r>
            <a:endParaRPr sz="1400">
              <a:solidFill>
                <a:schemeClr val="accent6"/>
              </a:solidFill>
            </a:endParaRPr>
          </a:p>
          <a:p>
            <a:pPr marL="239821" indent="-239821">
              <a:buFont typeface="Arial"/>
              <a:buChar char="•"/>
              <a:defRPr/>
            </a:pPr>
            <a:r>
              <a:rPr sz="1400">
                <a:solidFill>
                  <a:schemeClr val="accent6"/>
                </a:solidFill>
              </a:rPr>
              <a:t>facile transporter dans d’autres application / </a:t>
            </a:r>
            <a:r>
              <a:rPr sz="1400">
                <a:solidFill>
                  <a:schemeClr val="accent6"/>
                </a:solidFill>
              </a:rPr>
              <a:t>On peut partager que des pages</a:t>
            </a:r>
            <a:r>
              <a:rPr sz="1400">
                <a:solidFill>
                  <a:schemeClr val="accent6"/>
                </a:solidFill>
              </a:rPr>
              <a:t> / </a:t>
            </a:r>
            <a:r>
              <a:rPr sz="1400">
                <a:solidFill>
                  <a:schemeClr val="accent6"/>
                </a:solidFill>
              </a:rPr>
              <a:t>Les données sont personnelles et maîtrisées</a:t>
            </a:r>
            <a:endParaRPr sz="1400">
              <a:solidFill>
                <a:schemeClr val="accent6"/>
              </a:solidFill>
            </a:endParaRPr>
          </a:p>
          <a:p>
            <a:pPr marL="239821" indent="-239821">
              <a:buFont typeface="Arial"/>
              <a:buChar char="•"/>
              <a:defRPr/>
            </a:pPr>
            <a:r>
              <a:rPr sz="1400">
                <a:solidFill>
                  <a:srgbClr val="C00000"/>
                </a:solidFill>
              </a:rPr>
              <a:t>Il faut créer un compte / il faut comprendre le concept</a:t>
            </a:r>
            <a:endParaRPr sz="1400">
              <a:solidFill>
                <a:schemeClr val="accent6"/>
              </a:solidFill>
            </a:endParaRPr>
          </a:p>
        </p:txBody>
      </p:sp>
      <p:sp>
        <p:nvSpPr>
          <p:cNvPr id="1144613859" name=""/>
          <p:cNvSpPr txBox="1"/>
          <p:nvPr/>
        </p:nvSpPr>
        <p:spPr bwMode="auto">
          <a:xfrm flipH="0" flipV="0">
            <a:off x="7006682" y="3871582"/>
            <a:ext cx="5023271" cy="9452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39821" indent="-239821">
              <a:buFont typeface="Arial"/>
              <a:buChar char="•"/>
              <a:defRPr/>
            </a:pPr>
            <a:r>
              <a:rPr sz="1400">
                <a:solidFill>
                  <a:schemeClr val="accent6"/>
                </a:solidFill>
              </a:rPr>
              <a:t>On peut partager que des pages</a:t>
            </a:r>
            <a:r>
              <a:rPr sz="1400">
                <a:solidFill>
                  <a:schemeClr val="accent6"/>
                </a:solidFill>
              </a:rPr>
              <a:t> / </a:t>
            </a:r>
            <a:r>
              <a:rPr sz="1400">
                <a:solidFill>
                  <a:schemeClr val="accent6"/>
                </a:solidFill>
              </a:rPr>
              <a:t>Les données sont personnelles et maîtrisées</a:t>
            </a:r>
            <a:endParaRPr sz="1400">
              <a:solidFill>
                <a:schemeClr val="accent6"/>
              </a:solidFill>
            </a:endParaRPr>
          </a:p>
          <a:p>
            <a:pPr marL="239821" indent="-239821">
              <a:buFont typeface="Arial"/>
              <a:buChar char="•"/>
              <a:defRPr/>
            </a:pPr>
            <a:r>
              <a:rPr sz="1400">
                <a:solidFill>
                  <a:srgbClr val="C00000"/>
                </a:solidFill>
              </a:rPr>
              <a:t>Difficile à utiliser hors cycle scolaire / compliqué à l’usage</a:t>
            </a:r>
            <a:endParaRPr sz="1400">
              <a:solidFill>
                <a:schemeClr val="accent6"/>
              </a:solidFill>
            </a:endParaRPr>
          </a:p>
          <a:p>
            <a:pPr marL="239821" indent="-239821">
              <a:buFont typeface="Arial"/>
              <a:buChar char="•"/>
              <a:defRPr/>
            </a:pPr>
            <a:r>
              <a:rPr sz="1400">
                <a:solidFill>
                  <a:srgbClr val="C00000"/>
                </a:solidFill>
              </a:rPr>
              <a:t>Il faut créer un compte</a:t>
            </a:r>
            <a:endParaRPr sz="1400">
              <a:solidFill>
                <a:schemeClr val="accent6"/>
              </a:solidFill>
            </a:endParaRPr>
          </a:p>
        </p:txBody>
      </p:sp>
      <p:sp>
        <p:nvSpPr>
          <p:cNvPr id="681034951" name=""/>
          <p:cNvSpPr txBox="1"/>
          <p:nvPr/>
        </p:nvSpPr>
        <p:spPr bwMode="auto">
          <a:xfrm flipH="0" flipV="0">
            <a:off x="7023961" y="3169739"/>
            <a:ext cx="4860209" cy="5185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39821" indent="-239821">
              <a:buFont typeface="Arial"/>
              <a:buChar char="•"/>
              <a:defRPr/>
            </a:pPr>
            <a:r>
              <a:rPr sz="1400">
                <a:solidFill>
                  <a:schemeClr val="accent6"/>
                </a:solidFill>
              </a:rPr>
              <a:t>Simple à mettre en place</a:t>
            </a:r>
            <a:r>
              <a:rPr sz="1400">
                <a:solidFill>
                  <a:srgbClr val="C00000"/>
                </a:solidFill>
              </a:rPr>
              <a:t> </a:t>
            </a:r>
            <a:r>
              <a:rPr sz="1400">
                <a:solidFill>
                  <a:schemeClr val="accent6"/>
                </a:solidFill>
              </a:rPr>
              <a:t>/ pérenne hors cycle scolaire</a:t>
            </a:r>
            <a:endParaRPr sz="1400">
              <a:solidFill>
                <a:schemeClr val="accent6"/>
              </a:solidFill>
            </a:endParaRPr>
          </a:p>
          <a:p>
            <a:pPr marL="239821" indent="-239821">
              <a:buFont typeface="Arial"/>
              <a:buChar char="•"/>
              <a:defRPr/>
            </a:pPr>
            <a:r>
              <a:rPr sz="1400">
                <a:solidFill>
                  <a:srgbClr val="C00000"/>
                </a:solidFill>
              </a:rPr>
              <a:t>statique / pas personnalisable</a:t>
            </a:r>
            <a:r>
              <a:rPr sz="1400">
                <a:solidFill>
                  <a:srgbClr val="C00000"/>
                </a:solidFill>
              </a:rPr>
              <a:t> pour usages différents</a:t>
            </a:r>
            <a:endParaRPr sz="1400">
              <a:solidFill>
                <a:srgbClr val="C00000"/>
              </a:solidFill>
            </a:endParaRPr>
          </a:p>
        </p:txBody>
      </p:sp>
      <p:sp>
        <p:nvSpPr>
          <p:cNvPr id="313513310" name=""/>
          <p:cNvSpPr txBox="1"/>
          <p:nvPr/>
        </p:nvSpPr>
        <p:spPr bwMode="auto">
          <a:xfrm flipH="0" flipV="0">
            <a:off x="7006682" y="6044552"/>
            <a:ext cx="4877488" cy="7318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39821" indent="-239821">
              <a:buFont typeface="Arial"/>
              <a:buChar char="•"/>
              <a:defRPr/>
            </a:pPr>
            <a:r>
              <a:rPr sz="1400">
                <a:solidFill>
                  <a:schemeClr val="accent6"/>
                </a:solidFill>
              </a:rPr>
              <a:t>Très visible</a:t>
            </a:r>
            <a:r>
              <a:rPr sz="1400">
                <a:solidFill>
                  <a:schemeClr val="accent6"/>
                </a:solidFill>
              </a:rPr>
              <a:t> / pérenne hors cycle scolaire</a:t>
            </a:r>
            <a:endParaRPr sz="1400">
              <a:solidFill>
                <a:srgbClr val="C00000"/>
              </a:solidFill>
            </a:endParaRPr>
          </a:p>
          <a:p>
            <a:pPr marL="239821" indent="-239821">
              <a:buFont typeface="Arial"/>
              <a:buChar char="•"/>
              <a:defRPr/>
            </a:pPr>
            <a:r>
              <a:rPr sz="1400">
                <a:solidFill>
                  <a:srgbClr val="C00000"/>
                </a:solidFill>
              </a:rPr>
              <a:t>Pas de protection des données / </a:t>
            </a:r>
            <a:r>
              <a:rPr lang="fr-FR" sz="1400" b="0" i="0" u="none" strike="noStrike" cap="none" spc="0">
                <a:solidFill>
                  <a:srgbClr val="C00000"/>
                </a:solidFill>
                <a:latin typeface="+mn-lt"/>
                <a:ea typeface="+mn-ea"/>
                <a:cs typeface="+mn-cs"/>
              </a:rPr>
              <a:t>pas personnalisable</a:t>
            </a:r>
            <a:r>
              <a:rPr lang="fr-FR" sz="1400" b="0" i="0" u="none" strike="noStrike" cap="none" spc="0">
                <a:solidFill>
                  <a:srgbClr val="C00000"/>
                </a:solidFill>
                <a:latin typeface="+mn-lt"/>
                <a:ea typeface="+mn-ea"/>
                <a:cs typeface="+mn-cs"/>
              </a:rPr>
              <a:t> pour usages différents</a:t>
            </a:r>
            <a:endParaRPr sz="1400">
              <a:solidFill>
                <a:srgbClr val="C00000"/>
              </a:solidFill>
            </a:endParaRPr>
          </a:p>
        </p:txBody>
      </p:sp>
      <p:cxnSp>
        <p:nvCxnSpPr>
          <p:cNvPr id="614783912"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8517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10349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4613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047950"/>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513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72126236" name="Titre 1"/>
          <p:cNvSpPr>
            <a:spLocks noGrp="1"/>
          </p:cNvSpPr>
          <p:nvPr>
            <p:ph type="title"/>
          </p:nvPr>
        </p:nvSpPr>
        <p:spPr bwMode="auto">
          <a:xfrm flipH="0" flipV="0">
            <a:off x="368917" y="365124"/>
            <a:ext cx="10515600" cy="881136"/>
          </a:xfrm>
        </p:spPr>
        <p:txBody>
          <a:bodyPr/>
          <a:lstStyle/>
          <a:p>
            <a:pPr>
              <a:defRPr/>
            </a:pPr>
            <a:r>
              <a:rPr/>
              <a:t>Démarche initiative en Pays de la loire</a:t>
            </a:r>
            <a:endParaRPr/>
          </a:p>
        </p:txBody>
      </p:sp>
      <p:pic>
        <p:nvPicPr>
          <p:cNvPr id="192240646" name=""/>
          <p:cNvPicPr>
            <a:picLocks noChangeAspect="1"/>
          </p:cNvPicPr>
          <p:nvPr/>
        </p:nvPicPr>
        <p:blipFill>
          <a:blip r:embed="rId2"/>
          <a:stretch/>
        </p:blipFill>
        <p:spPr bwMode="auto">
          <a:xfrm flipH="0" flipV="0">
            <a:off x="3355173" y="1103831"/>
            <a:ext cx="5481652" cy="3169223"/>
          </a:xfrm>
          <a:prstGeom prst="rect">
            <a:avLst/>
          </a:prstGeom>
        </p:spPr>
      </p:pic>
      <p:pic>
        <p:nvPicPr>
          <p:cNvPr id="1695294884" name=""/>
          <p:cNvPicPr>
            <a:picLocks noChangeAspect="1"/>
          </p:cNvPicPr>
          <p:nvPr/>
        </p:nvPicPr>
        <p:blipFill>
          <a:blip r:embed="rId3"/>
          <a:stretch/>
        </p:blipFill>
        <p:spPr bwMode="auto">
          <a:xfrm flipH="0" flipV="0">
            <a:off x="3792458" y="4352515"/>
            <a:ext cx="4607082" cy="2301239"/>
          </a:xfrm>
          <a:prstGeom prst="rect">
            <a:avLst/>
          </a:prstGeom>
          <a:ln w="19049">
            <a:solidFill>
              <a:schemeClr val="accent6">
                <a:lumMod val="60000"/>
                <a:lumOff val="40000"/>
              </a:schemeClr>
            </a:solidFill>
            <a:prstDash val="solid"/>
          </a:ln>
        </p:spPr>
      </p:pic>
      <p:cxnSp>
        <p:nvCxnSpPr>
          <p:cNvPr id="559576104"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27901456" name="Titre 1"/>
          <p:cNvSpPr>
            <a:spLocks noGrp="1"/>
          </p:cNvSpPr>
          <p:nvPr>
            <p:ph type="title"/>
          </p:nvPr>
        </p:nvSpPr>
        <p:spPr bwMode="auto">
          <a:xfrm>
            <a:off x="386721" y="178185"/>
            <a:ext cx="10515600" cy="1325562"/>
          </a:xfrm>
        </p:spPr>
        <p:txBody>
          <a:bodyPr/>
          <a:lstStyle/>
          <a:p>
            <a:pPr>
              <a:defRPr/>
            </a:pPr>
            <a:r>
              <a:rPr/>
              <a:t>La reconnaissance se profile -&gt; Open Badges</a:t>
            </a:r>
            <a:endParaRPr/>
          </a:p>
        </p:txBody>
      </p:sp>
      <p:sp>
        <p:nvSpPr>
          <p:cNvPr id="1762057443" name="Espace réservé du contenu 2"/>
          <p:cNvSpPr>
            <a:spLocks noGrp="1"/>
          </p:cNvSpPr>
          <p:nvPr>
            <p:ph idx="1"/>
          </p:nvPr>
        </p:nvSpPr>
        <p:spPr bwMode="auto">
          <a:xfrm flipH="0" flipV="0">
            <a:off x="493542" y="1709899"/>
            <a:ext cx="6382142" cy="4351338"/>
          </a:xfrm>
          <a:prstGeom prst="flowChartAlternateProcess">
            <a:avLst/>
          </a:prstGeom>
          <a:ln w="19049">
            <a:solidFill>
              <a:schemeClr val="accent6">
                <a:lumMod val="60000"/>
                <a:lumOff val="40000"/>
              </a:schemeClr>
            </a:solidFill>
            <a:prstDash val="solid"/>
          </a:ln>
        </p:spPr>
        <p:txBody>
          <a:bodyPr vertOverflow="overflow" horzOverflow="overflow" vert="horz" wrap="square" lIns="91440" tIns="45720" rIns="91440" bIns="45720" numCol="1" spcCol="0" rtlCol="0" fromWordArt="0" anchor="t" anchorCtr="0" forceAA="0" upright="0" compatLnSpc="0">
            <a:normAutofit/>
          </a:bodyPr>
          <a:lstStyle/>
          <a:p>
            <a:pPr>
              <a:defRPr/>
            </a:pPr>
            <a:r>
              <a:rPr/>
              <a:t>Présentation des Open Badges : </a:t>
            </a:r>
            <a:endParaRPr/>
          </a:p>
          <a:p>
            <a:pPr lvl="1">
              <a:defRPr/>
            </a:pPr>
            <a:r>
              <a:rPr lang="fr-FR" sz="1600" b="0" i="0" u="sng" strike="noStrike" cap="none" spc="0">
                <a:solidFill>
                  <a:schemeClr val="tx1"/>
                </a:solidFill>
                <a:latin typeface="Calibri"/>
                <a:ea typeface="Calibri"/>
                <a:cs typeface="Calibri"/>
                <a:hlinkClick r:id="rId2" tooltip="https://www.canva.com/design/DAE3UYI3TA0/view"/>
              </a:rPr>
              <a:t>https://www.canva.com/design/DAE3UYI3TA0/view</a:t>
            </a:r>
            <a:r>
              <a:rPr sz="1600"/>
              <a:t> </a:t>
            </a:r>
            <a:endParaRPr sz="1600"/>
          </a:p>
          <a:p>
            <a:pPr lvl="1">
              <a:defRPr/>
            </a:pPr>
            <a:r>
              <a:rPr lang="fr-FR" sz="1600" b="0" i="0" u="sng" strike="noStrike" cap="none" spc="0">
                <a:solidFill>
                  <a:schemeClr val="tx1"/>
                </a:solidFill>
                <a:latin typeface="Calibri"/>
                <a:ea typeface="Calibri"/>
                <a:cs typeface="Calibri"/>
                <a:hlinkClick r:id="rId3" tooltip="https://docs.google.com/presentation/d/1IYJWzRv_LIijpJ-sGqE4UajRtGDyIgxr4MJTxPTHPkU/edit?usp=drive_link"/>
              </a:rPr>
              <a:t>https://docs.google.com/presentation/d/1IYJWzRv_LIijpJ-sGqE4UajRtGDyIgxr4MJTxPTHPkU/edit?usp=drive_link</a:t>
            </a:r>
            <a:r>
              <a:rPr/>
              <a:t> </a:t>
            </a:r>
            <a:endParaRPr/>
          </a:p>
          <a:p>
            <a:pPr lvl="1">
              <a:defRPr/>
            </a:pPr>
            <a:endParaRPr/>
          </a:p>
          <a:p>
            <a:pPr lvl="0">
              <a:defRPr/>
            </a:pPr>
            <a:r>
              <a:rPr/>
              <a:t>Pour en savoir plus :</a:t>
            </a:r>
            <a:endParaRPr/>
          </a:p>
          <a:p>
            <a:pPr lvl="1">
              <a:defRPr/>
            </a:pPr>
            <a:r>
              <a:rPr/>
              <a:t>Portail de l’EA : </a:t>
            </a:r>
            <a:r>
              <a:rPr lang="fr-FR" sz="1800" b="0" i="0" u="sng" strike="noStrike" cap="none" spc="0">
                <a:solidFill>
                  <a:schemeClr val="tx1"/>
                </a:solidFill>
                <a:latin typeface="Calibri"/>
                <a:ea typeface="Calibri"/>
                <a:cs typeface="Calibri"/>
                <a:hlinkClick r:id="rId4" tooltip="https://openbadges.educagri.fr/?PagePrincipale"/>
              </a:rPr>
              <a:t>https://openbadges.educagri.fr</a:t>
            </a:r>
            <a:endParaRPr/>
          </a:p>
          <a:p>
            <a:pPr lvl="1">
              <a:defRPr/>
            </a:pPr>
            <a:r>
              <a:rPr/>
              <a:t>La matrice des Open Badges de l’EA : </a:t>
            </a:r>
            <a:r>
              <a:rPr lang="fr-FR" sz="1800" b="0" i="0" u="sng" strike="noStrike" cap="none" spc="0">
                <a:solidFill>
                  <a:schemeClr val="tx1"/>
                </a:solidFill>
                <a:latin typeface="Calibri"/>
                <a:ea typeface="Calibri"/>
                <a:cs typeface="Calibri"/>
                <a:hlinkClick r:id="rId5" tooltip="https://openbadges.educagri.fr/generateur/matrix"/>
              </a:rPr>
              <a:t>https://openbadges.educagri.fr/generateur/matrix</a:t>
            </a:r>
            <a:r>
              <a:rPr sz="1800"/>
              <a:t> </a:t>
            </a:r>
            <a:endParaRPr/>
          </a:p>
          <a:p>
            <a:pPr marL="0" indent="0">
              <a:buFont typeface="Arial"/>
              <a:buNone/>
              <a:defRPr/>
            </a:pPr>
            <a:endParaRPr/>
          </a:p>
        </p:txBody>
      </p:sp>
      <p:cxnSp>
        <p:nvCxnSpPr>
          <p:cNvPr id="599631466"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pic>
        <p:nvPicPr>
          <p:cNvPr id="690984938" name=""/>
          <p:cNvPicPr>
            <a:picLocks noChangeAspect="1"/>
          </p:cNvPicPr>
          <p:nvPr/>
        </p:nvPicPr>
        <p:blipFill>
          <a:blip r:embed="rId6"/>
          <a:stretch/>
        </p:blipFill>
        <p:spPr bwMode="auto">
          <a:xfrm flipH="0" flipV="0">
            <a:off x="8406779" y="1167580"/>
            <a:ext cx="2910192" cy="526179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01593240" name="Titre 1"/>
          <p:cNvSpPr>
            <a:spLocks noGrp="1"/>
          </p:cNvSpPr>
          <p:nvPr>
            <p:ph type="title"/>
          </p:nvPr>
        </p:nvSpPr>
        <p:spPr bwMode="auto">
          <a:prstGeom prst="flowChartAlternateProcess">
            <a:avLst/>
          </a:prstGeom>
          <a:solidFill>
            <a:schemeClr val="accent6">
              <a:lumMod val="60000"/>
              <a:lumOff val="40000"/>
            </a:schemeClr>
          </a:solidFill>
          <a:ln w="12700">
            <a:solidFill>
              <a:schemeClr val="bg1"/>
            </a:solidFill>
            <a:prstDash val="solid"/>
          </a:ln>
        </p:spPr>
        <p:txBody>
          <a:bodyPr/>
          <a:lstStyle/>
          <a:p>
            <a:pPr>
              <a:defRPr/>
            </a:pPr>
            <a:r>
              <a:rPr>
                <a:solidFill>
                  <a:schemeClr val="bg1"/>
                </a:solidFill>
              </a:rPr>
              <a:t>Au sommaire</a:t>
            </a:r>
            <a:endParaRPr>
              <a:solidFill>
                <a:schemeClr val="bg1"/>
              </a:solidFill>
            </a:endParaRPr>
          </a:p>
        </p:txBody>
      </p:sp>
      <p:sp>
        <p:nvSpPr>
          <p:cNvPr id="409244647" name="Espace réservé du contenu 2"/>
          <p:cNvSpPr>
            <a:spLocks noGrp="1"/>
          </p:cNvSpPr>
          <p:nvPr>
            <p:ph idx="1"/>
          </p:nvPr>
        </p:nvSpPr>
        <p:spPr bwMode="auto">
          <a:xfrm flipH="0" flipV="0">
            <a:off x="738339" y="2580967"/>
            <a:ext cx="5257800" cy="2227620"/>
          </a:xfrm>
          <a:prstGeom prst="flowChartAlternateProcess">
            <a:avLst/>
          </a:prstGeom>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a:t>Point sur la démarche portfolio</a:t>
            </a:r>
            <a:endParaRPr/>
          </a:p>
          <a:p>
            <a:pPr>
              <a:defRPr/>
            </a:pPr>
            <a:r>
              <a:rPr/>
              <a:t>Les eportfolio (sherpa pdl)</a:t>
            </a:r>
            <a:endParaRPr/>
          </a:p>
          <a:p>
            <a:pPr>
              <a:defRPr/>
            </a:pPr>
            <a:r>
              <a:rPr/>
              <a:t>Les outils eportfolio à disposition</a:t>
            </a:r>
            <a:endParaRPr/>
          </a:p>
          <a:p>
            <a:pPr>
              <a:defRPr/>
            </a:pPr>
            <a:r>
              <a:rPr/>
              <a:t>Et les badges dans tout ça</a:t>
            </a:r>
            <a:endParaRPr/>
          </a:p>
        </p:txBody>
      </p:sp>
      <p:sp>
        <p:nvSpPr>
          <p:cNvPr id="1970394705" name="Espace réservé du contenu 2"/>
          <p:cNvSpPr>
            <a:spLocks noGrp="1"/>
          </p:cNvSpPr>
          <p:nvPr/>
        </p:nvSpPr>
        <p:spPr bwMode="auto">
          <a:xfrm flipH="0" flipV="0">
            <a:off x="6229348" y="2580967"/>
            <a:ext cx="5257800" cy="2696189"/>
          </a:xfrm>
          <a:prstGeom prst="flowChartAlternateProcess">
            <a:avLst/>
          </a:prstGeom>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defRPr/>
            </a:pPr>
            <a:r>
              <a:rPr/>
              <a:t>Mes talents, expériences</a:t>
            </a:r>
            <a:endParaRPr/>
          </a:p>
          <a:p>
            <a:pPr>
              <a:defRPr/>
            </a:pPr>
            <a:r>
              <a:rPr/>
              <a:t>Mes premiers OB</a:t>
            </a:r>
            <a:endParaRPr/>
          </a:p>
          <a:p>
            <a:pPr>
              <a:defRPr/>
            </a:pPr>
            <a:r>
              <a:rPr/>
              <a:t>Mon profil</a:t>
            </a:r>
            <a:endParaRPr/>
          </a:p>
          <a:p>
            <a:pPr>
              <a:defRPr/>
            </a:pPr>
            <a:r>
              <a:rPr/>
              <a:t>On partage ?</a:t>
            </a:r>
            <a:endParaRPr/>
          </a:p>
          <a:p>
            <a:pPr>
              <a:defRPr/>
            </a:pPr>
            <a:r>
              <a:rPr/>
              <a:t>Et après !! Avec mes élèves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65090370" name="Titre 1"/>
          <p:cNvSpPr>
            <a:spLocks noGrp="1"/>
          </p:cNvSpPr>
          <p:nvPr>
            <p:ph type="title"/>
          </p:nvPr>
        </p:nvSpPr>
        <p:spPr bwMode="auto"/>
        <p:txBody>
          <a:bodyPr/>
          <a:lstStyle/>
          <a:p>
            <a:pPr>
              <a:defRPr/>
            </a:pPr>
            <a:r>
              <a:rPr/>
              <a:t>Référentiels</a:t>
            </a:r>
            <a:endParaRPr/>
          </a:p>
        </p:txBody>
      </p:sp>
      <p:sp>
        <p:nvSpPr>
          <p:cNvPr id="464395885" name="Espace réservé du contenu 2"/>
          <p:cNvSpPr>
            <a:spLocks noGrp="1"/>
          </p:cNvSpPr>
          <p:nvPr>
            <p:ph idx="1"/>
          </p:nvPr>
        </p:nvSpPr>
        <p:spPr bwMode="auto">
          <a:xfrm flipH="0" flipV="0">
            <a:off x="6631349" y="1690687"/>
            <a:ext cx="5240111" cy="2194891"/>
          </a:xfrm>
        </p:spPr>
        <p:txBody>
          <a:bodyPr vertOverflow="overflow" horzOverflow="overflow" vert="horz" wrap="square" lIns="91440" tIns="45720" rIns="91440" bIns="45720" numCol="1" spcCol="0" rtlCol="0" fromWordArt="0" anchor="t" anchorCtr="0" forceAA="0" upright="0" compatLnSpc="0">
            <a:normAutofit fontScale="25000" lnSpcReduction="15000"/>
          </a:bodyPr>
          <a:lstStyle/>
          <a:p>
            <a:pPr marL="0" indent="0">
              <a:buFont typeface="Arial"/>
              <a:buNone/>
              <a:defRPr/>
            </a:pPr>
            <a:endParaRPr/>
          </a:p>
          <a:p>
            <a:pPr marL="0" indent="0">
              <a:buFont typeface="Arial"/>
              <a:buNone/>
              <a:defRPr/>
            </a:pPr>
            <a:r>
              <a:rPr sz="9000" b="1"/>
              <a:t>C3.2 </a:t>
            </a:r>
            <a:r>
              <a:rPr sz="9000" b="0"/>
              <a:t>- positionner son projet professionnel</a:t>
            </a:r>
            <a:r>
              <a:rPr sz="2800" b="0"/>
              <a:t> </a:t>
            </a:r>
            <a:r>
              <a:rPr sz="2800" b="0"/>
              <a:t>(</a:t>
            </a:r>
            <a:r>
              <a:rPr sz="4800" b="0"/>
              <a:t>création d’un port-folio fortement préconisé si possible sous format numérique)</a:t>
            </a:r>
            <a:endParaRPr b="0"/>
          </a:p>
          <a:p>
            <a:pPr marL="0" indent="0">
              <a:buFont typeface="Arial"/>
              <a:buNone/>
              <a:defRPr/>
            </a:pPr>
            <a:r>
              <a:rPr sz="9000" b="1"/>
              <a:t>EIE </a:t>
            </a:r>
            <a:r>
              <a:rPr sz="9000" b="0"/>
              <a:t>- élaboration du projet individuel et professionnel de l’élève</a:t>
            </a:r>
            <a:endParaRPr sz="9000" b="0"/>
          </a:p>
          <a:p>
            <a:pPr marL="0" indent="0">
              <a:buFont typeface="Arial"/>
              <a:buNone/>
              <a:defRPr/>
            </a:pPr>
            <a:r>
              <a:rPr sz="9000" b="1"/>
              <a:t>Pluri</a:t>
            </a:r>
            <a:r>
              <a:rPr sz="9000" b="0"/>
              <a:t> - Approfondissement de son projet personnel et professionnel</a:t>
            </a:r>
            <a:endParaRPr b="1"/>
          </a:p>
          <a:p>
            <a:pPr marL="0" indent="0">
              <a:buFont typeface="Arial"/>
              <a:buNone/>
              <a:defRPr/>
            </a:pPr>
            <a:endParaRPr/>
          </a:p>
        </p:txBody>
      </p:sp>
      <p:sp>
        <p:nvSpPr>
          <p:cNvPr id="1062359614" name=""/>
          <p:cNvSpPr txBox="1"/>
          <p:nvPr/>
        </p:nvSpPr>
        <p:spPr bwMode="auto">
          <a:xfrm flipH="0" flipV="0">
            <a:off x="651841" y="1825624"/>
            <a:ext cx="5366114" cy="1047468"/>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lang="fr-FR" sz="2800" b="1" i="0" u="none" strike="noStrike" cap="none" spc="0">
                <a:solidFill>
                  <a:schemeClr val="tx1"/>
                </a:solidFill>
                <a:latin typeface="+mn-lt"/>
                <a:ea typeface="+mn-ea"/>
                <a:cs typeface="+mn-cs"/>
              </a:rPr>
              <a:t>Tronc commun </a:t>
            </a:r>
            <a:r>
              <a:rPr lang="fr-FR" sz="2800" b="0" i="0" u="none" strike="noStrike" cap="none" spc="0">
                <a:solidFill>
                  <a:schemeClr val="tx1"/>
                </a:solidFill>
                <a:latin typeface="Calibri"/>
                <a:ea typeface="Arial"/>
                <a:cs typeface="Arial"/>
              </a:rPr>
              <a:t>des </a:t>
            </a:r>
            <a:r>
              <a:rPr lang="fr-FR" sz="2800" b="0" i="0" u="none" strike="noStrike" cap="none" spc="0">
                <a:solidFill>
                  <a:schemeClr val="tx1"/>
                </a:solidFill>
                <a:latin typeface="Calibri"/>
                <a:ea typeface="Arial"/>
                <a:cs typeface="Arial"/>
              </a:rPr>
              <a:t>spécialités rénovées du </a:t>
            </a:r>
            <a:r>
              <a:rPr lang="fr-FR" sz="2800" b="1" i="0" u="none" strike="noStrike" cap="none" spc="0">
                <a:solidFill>
                  <a:schemeClr val="tx1"/>
                </a:solidFill>
                <a:latin typeface="Calibri"/>
                <a:ea typeface="Arial"/>
                <a:cs typeface="Arial"/>
              </a:rPr>
              <a:t>Bac Professionnel</a:t>
            </a:r>
            <a:endParaRPr sz="1600"/>
          </a:p>
        </p:txBody>
      </p:sp>
      <p:sp>
        <p:nvSpPr>
          <p:cNvPr id="508896664" name=""/>
          <p:cNvSpPr txBox="1"/>
          <p:nvPr/>
        </p:nvSpPr>
        <p:spPr bwMode="auto">
          <a:xfrm flipH="0" flipV="0">
            <a:off x="713325" y="4519725"/>
            <a:ext cx="5382673" cy="574580"/>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lang="fr-FR" sz="2800" b="1" i="0" u="none" strike="noStrike" cap="none" spc="0">
                <a:solidFill>
                  <a:schemeClr val="tx1"/>
                </a:solidFill>
                <a:latin typeface="Calibri"/>
                <a:ea typeface="Arial"/>
                <a:cs typeface="Arial"/>
              </a:rPr>
              <a:t>BTS </a:t>
            </a:r>
            <a:r>
              <a:rPr lang="fr-FR" sz="2800" b="0" i="0" u="none" strike="noStrike" cap="none" spc="0">
                <a:solidFill>
                  <a:schemeClr val="tx1"/>
                </a:solidFill>
                <a:latin typeface="Calibri"/>
                <a:ea typeface="Arial"/>
                <a:cs typeface="Arial"/>
              </a:rPr>
              <a:t>rénovés ou non</a:t>
            </a:r>
            <a:endParaRPr sz="1600"/>
          </a:p>
        </p:txBody>
      </p:sp>
      <p:sp>
        <p:nvSpPr>
          <p:cNvPr id="29250609" name=""/>
          <p:cNvSpPr txBox="1"/>
          <p:nvPr/>
        </p:nvSpPr>
        <p:spPr bwMode="auto">
          <a:xfrm flipH="0" flipV="0">
            <a:off x="6708314" y="4519725"/>
            <a:ext cx="5220658" cy="14938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sz="2300" b="1" i="0" u="none">
                <a:solidFill>
                  <a:srgbClr val="000000"/>
                </a:solidFill>
                <a:latin typeface="Calibri"/>
                <a:ea typeface="Calibri"/>
                <a:cs typeface="Calibri"/>
              </a:rPr>
              <a:t>M2 - </a:t>
            </a:r>
            <a:r>
              <a:rPr sz="2300" b="0" i="0" u="none">
                <a:solidFill>
                  <a:srgbClr val="000000"/>
                </a:solidFill>
                <a:latin typeface="Calibri"/>
                <a:ea typeface="Calibri"/>
                <a:cs typeface="Calibri"/>
              </a:rPr>
              <a:t>Construction du projet personnel et professionnel </a:t>
            </a:r>
            <a:endParaRPr sz="2300">
              <a:latin typeface="Calibri"/>
              <a:ea typeface="Calibri"/>
              <a:cs typeface="Calibri"/>
            </a:endParaRPr>
          </a:p>
          <a:p>
            <a:pPr algn="l">
              <a:defRPr/>
            </a:pPr>
            <a:r>
              <a:rPr sz="2300" b="1">
                <a:latin typeface="Calibri"/>
                <a:ea typeface="Calibri"/>
                <a:cs typeface="Calibri"/>
              </a:rPr>
              <a:t>M11 </a:t>
            </a:r>
            <a:r>
              <a:rPr sz="2300">
                <a:latin typeface="Calibri"/>
                <a:ea typeface="Calibri"/>
                <a:cs typeface="Calibri"/>
              </a:rPr>
              <a:t>- Accompagnement du projet personnel et professionnel</a:t>
            </a:r>
            <a:endParaRPr sz="1600">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6329302" name="Titre 1"/>
          <p:cNvSpPr>
            <a:spLocks noGrp="1"/>
          </p:cNvSpPr>
          <p:nvPr>
            <p:ph type="title"/>
          </p:nvPr>
        </p:nvSpPr>
        <p:spPr bwMode="auto">
          <a:xfrm>
            <a:off x="370172" y="4392"/>
            <a:ext cx="10515600" cy="1325562"/>
          </a:xfrm>
        </p:spPr>
        <p:txBody>
          <a:bodyPr/>
          <a:lstStyle/>
          <a:p>
            <a:pPr>
              <a:defRPr/>
            </a:pPr>
            <a:r>
              <a:rPr/>
              <a:t>La démarche portfolio </a:t>
            </a:r>
            <a:endParaRPr/>
          </a:p>
        </p:txBody>
      </p:sp>
      <p:sp>
        <p:nvSpPr>
          <p:cNvPr id="773411631" name=""/>
          <p:cNvSpPr txBox="1"/>
          <p:nvPr/>
        </p:nvSpPr>
        <p:spPr bwMode="auto">
          <a:xfrm flipH="0" flipV="0">
            <a:off x="5863740" y="6456570"/>
            <a:ext cx="6230694" cy="259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r">
              <a:defRPr/>
            </a:pPr>
            <a:r>
              <a:rPr sz="1100"/>
              <a:t>http://www.accompagner-demarche-portfolio.fr/demarche.html</a:t>
            </a:r>
            <a:endParaRPr sz="1100"/>
          </a:p>
        </p:txBody>
      </p:sp>
      <p:sp>
        <p:nvSpPr>
          <p:cNvPr id="120896024" name=""/>
          <p:cNvSpPr txBox="1"/>
          <p:nvPr/>
        </p:nvSpPr>
        <p:spPr bwMode="auto">
          <a:xfrm flipH="0" flipV="0">
            <a:off x="313430" y="1329955"/>
            <a:ext cx="2121290" cy="3712626"/>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lgn="l">
              <a:defRPr/>
            </a:pPr>
            <a:r>
              <a:rPr sz="1400" b="0" i="0" u="none">
                <a:solidFill>
                  <a:schemeClr val="tx1"/>
                </a:solidFill>
                <a:latin typeface="Arial"/>
                <a:ea typeface="Arial"/>
                <a:cs typeface="Arial"/>
              </a:rPr>
              <a:t>Véritable démarche préventive, la démarche portfolio  revendique une approche par </a:t>
            </a:r>
            <a:r>
              <a:rPr sz="1400" b="1" i="0" u="none">
                <a:solidFill>
                  <a:schemeClr val="tx1"/>
                </a:solidFill>
                <a:latin typeface="Arial"/>
                <a:ea typeface="Arial"/>
                <a:cs typeface="Arial"/>
              </a:rPr>
              <a:t>anticipation permanente</a:t>
            </a:r>
            <a:r>
              <a:rPr sz="1400" b="0" i="0" u="none">
                <a:solidFill>
                  <a:schemeClr val="tx1"/>
                </a:solidFill>
                <a:latin typeface="Arial"/>
                <a:ea typeface="Arial"/>
                <a:cs typeface="Arial"/>
              </a:rPr>
              <a:t>, humaniste, proche de la psychologie de la santé, soucieuse de développer les  potentialités et </a:t>
            </a:r>
            <a:r>
              <a:rPr sz="1400" b="1" i="0" u="none">
                <a:solidFill>
                  <a:schemeClr val="tx1"/>
                </a:solidFill>
                <a:latin typeface="Arial"/>
                <a:ea typeface="Arial"/>
                <a:cs typeface="Arial"/>
              </a:rPr>
              <a:t>    reconnaître officiellement les compétences</a:t>
            </a:r>
            <a:r>
              <a:rPr sz="1400" b="0" i="0" u="none">
                <a:solidFill>
                  <a:schemeClr val="tx1"/>
                </a:solidFill>
                <a:latin typeface="Arial"/>
                <a:ea typeface="Arial"/>
                <a:cs typeface="Arial"/>
              </a:rPr>
              <a:t>.</a:t>
            </a:r>
            <a:endParaRPr sz="1400">
              <a:solidFill>
                <a:schemeClr val="tx1"/>
              </a:solidFill>
              <a:latin typeface="Arial"/>
              <a:cs typeface="Arial"/>
            </a:endParaRPr>
          </a:p>
          <a:p>
            <a:pPr algn="l">
              <a:defRPr/>
            </a:pPr>
            <a:r>
              <a:rPr sz="1400" b="0" i="0" u="none">
                <a:solidFill>
                  <a:schemeClr val="tx1"/>
                </a:solidFill>
                <a:latin typeface="Arial"/>
                <a:ea typeface="Arial"/>
                <a:cs typeface="Arial"/>
              </a:rPr>
              <a:t> </a:t>
            </a:r>
            <a:endParaRPr sz="1400">
              <a:solidFill>
                <a:schemeClr val="tx1"/>
              </a:solidFill>
              <a:latin typeface="Arial"/>
              <a:cs typeface="Arial"/>
            </a:endParaRPr>
          </a:p>
        </p:txBody>
      </p:sp>
      <p:sp>
        <p:nvSpPr>
          <p:cNvPr id="734201248" name=""/>
          <p:cNvSpPr txBox="1"/>
          <p:nvPr/>
        </p:nvSpPr>
        <p:spPr bwMode="auto">
          <a:xfrm flipH="0" flipV="0">
            <a:off x="2753790" y="1329954"/>
            <a:ext cx="2874539" cy="3999525"/>
          </a:xfrm>
          <a:prstGeom prst="flowChartAlternateProcess">
            <a:avLst/>
          </a:prstGeom>
          <a:solidFill>
            <a:schemeClr val="accent6">
              <a:lumMod val="40000"/>
              <a:lumOff val="60000"/>
            </a:schemeClr>
          </a:solidFill>
          <a:ln/>
        </p:spPr>
        <p:txBody>
          <a:bodyPr vertOverflow="overflow" horzOverflow="overflow" vert="horz" wrap="square" lIns="91440" tIns="45720" rIns="91440" bIns="45720" numCol="1" spcCol="0" rtlCol="0" fromWordArt="0" anchor="t" anchorCtr="0" forceAA="0" upright="0" compatLnSpc="0">
            <a:spAutoFit/>
          </a:bodyPr>
          <a:p>
            <a:pPr algn="l">
              <a:defRPr/>
            </a:pPr>
            <a:r>
              <a:rPr sz="1400" b="1" i="0" u="none">
                <a:solidFill>
                  <a:schemeClr val="tx1"/>
                </a:solidFill>
                <a:latin typeface="Arial"/>
                <a:ea typeface="Arial"/>
                <a:cs typeface="Arial"/>
              </a:rPr>
              <a:t>Rupture </a:t>
            </a:r>
            <a:r>
              <a:rPr sz="1400" b="0" i="0" u="none">
                <a:solidFill>
                  <a:schemeClr val="tx1"/>
                </a:solidFill>
                <a:latin typeface="Arial"/>
                <a:ea typeface="Arial"/>
                <a:cs typeface="Arial"/>
              </a:rPr>
              <a:t>avec l'approche traditionnelle qui réserve ce type de questionnement aux périodes </a:t>
            </a:r>
            <a:r>
              <a:rPr sz="1400" b="0" i="0" u="none">
                <a:solidFill>
                  <a:schemeClr val="tx1"/>
                </a:solidFill>
                <a:latin typeface="Arial"/>
                <a:ea typeface="Arial"/>
                <a:cs typeface="Arial"/>
              </a:rPr>
              <a:t>de rupture ou de remaniement profond (transition professionnelle, recherche d'emploi  difficile). </a:t>
            </a:r>
            <a:r>
              <a:rPr sz="1400" b="0" i="0" u="none">
                <a:solidFill>
                  <a:schemeClr val="tx1"/>
                </a:solidFill>
                <a:latin typeface="Arial"/>
                <a:ea typeface="Arial"/>
                <a:cs typeface="Arial"/>
              </a:rPr>
              <a:t>Pourtant, s'intéresser à son potentiel professionnel, </a:t>
            </a:r>
            <a:r>
              <a:rPr sz="1400" b="1" i="0" u="none">
                <a:solidFill>
                  <a:schemeClr val="tx1"/>
                </a:solidFill>
                <a:latin typeface="Arial"/>
                <a:ea typeface="Arial"/>
                <a:cs typeface="Arial"/>
              </a:rPr>
              <a:t>identifier  et formaliser les projets qui comptent vraiment pour soi</a:t>
            </a:r>
            <a:r>
              <a:rPr sz="1400" b="0" i="0" u="none">
                <a:solidFill>
                  <a:schemeClr val="tx1"/>
                </a:solidFill>
                <a:latin typeface="Arial"/>
                <a:ea typeface="Arial"/>
                <a:cs typeface="Arial"/>
              </a:rPr>
              <a:t>, chercher  activement à construire une vie qui nous construise </a:t>
            </a:r>
            <a:r>
              <a:rPr sz="1400" b="1" i="0" u="none">
                <a:solidFill>
                  <a:schemeClr val="tx1"/>
                </a:solidFill>
                <a:latin typeface="Arial"/>
                <a:ea typeface="Arial"/>
                <a:cs typeface="Arial"/>
              </a:rPr>
              <a:t>ne devrait pas être  réservé aux périodes de crise, bien au contraire.</a:t>
            </a:r>
            <a:endParaRPr sz="1200" b="1">
              <a:solidFill>
                <a:schemeClr val="tx1"/>
              </a:solidFill>
              <a:latin typeface="Arial"/>
              <a:cs typeface="Arial"/>
            </a:endParaRPr>
          </a:p>
        </p:txBody>
      </p:sp>
      <p:sp>
        <p:nvSpPr>
          <p:cNvPr id="242712907" name=""/>
          <p:cNvSpPr txBox="1"/>
          <p:nvPr/>
        </p:nvSpPr>
        <p:spPr bwMode="auto">
          <a:xfrm flipH="0" flipV="0">
            <a:off x="9499204" y="1329954"/>
            <a:ext cx="2411299" cy="3954299"/>
          </a:xfrm>
          <a:prstGeom prst="flowChartAlternateProcess">
            <a:avLst/>
          </a:prstGeom>
          <a:solidFill>
            <a:schemeClr val="accent6"/>
          </a:solidFill>
          <a:ln/>
        </p:spPr>
        <p:txBody>
          <a:bodyPr vertOverflow="overflow" horzOverflow="overflow" vert="horz" wrap="square" lIns="91440" tIns="45720" rIns="91440" bIns="45720" numCol="1" spcCol="0" rtlCol="0" fromWordArt="0" anchor="t" anchorCtr="0" forceAA="0" upright="0" compatLnSpc="0">
            <a:spAutoFit/>
          </a:bodyPr>
          <a:p>
            <a:pPr marL="0" indent="0" algn="l">
              <a:buFont typeface="Arial"/>
              <a:buNone/>
              <a:defRPr/>
            </a:pPr>
            <a:r>
              <a:rPr sz="1400" b="1" i="0" u="none">
                <a:solidFill>
                  <a:schemeClr val="tx1"/>
                </a:solidFill>
                <a:latin typeface="Arial"/>
                <a:ea typeface="Arial"/>
                <a:cs typeface="Arial"/>
              </a:rPr>
              <a:t>La démarche du  Portfolio cherche à  accompagner la  personne tout au long de son   parcours professionnel, soit sur  près de  50 années !</a:t>
            </a:r>
            <a:r>
              <a:rPr sz="1400" b="0" i="0" u="none">
                <a:solidFill>
                  <a:schemeClr val="tx1"/>
                </a:solidFill>
                <a:latin typeface="Arial"/>
                <a:ea typeface="Arial"/>
                <a:cs typeface="Arial"/>
              </a:rPr>
              <a:t> </a:t>
            </a:r>
            <a:endParaRPr sz="1400" b="0" i="0" u="none">
              <a:solidFill>
                <a:schemeClr val="tx1"/>
              </a:solidFill>
              <a:latin typeface="Arial"/>
              <a:ea typeface="Arial"/>
              <a:cs typeface="Arial"/>
            </a:endParaRPr>
          </a:p>
          <a:p>
            <a:pPr marL="0" indent="0" algn="l">
              <a:buFont typeface="Arial"/>
              <a:buNone/>
              <a:defRPr/>
            </a:pPr>
            <a:r>
              <a:rPr sz="1400" b="0" i="0" u="none">
                <a:solidFill>
                  <a:schemeClr val="tx1"/>
                </a:solidFill>
                <a:latin typeface="Arial"/>
                <a:ea typeface="Arial"/>
                <a:cs typeface="Arial"/>
              </a:rPr>
              <a:t>Et pour cela,   l'apprenant est invité à devenir  progressivement </a:t>
            </a:r>
            <a:r>
              <a:rPr sz="1400" b="1" i="0" u="none">
                <a:solidFill>
                  <a:schemeClr val="tx1"/>
                </a:solidFill>
                <a:latin typeface="Arial"/>
                <a:ea typeface="Arial"/>
                <a:cs typeface="Arial"/>
              </a:rPr>
              <a:t>autonome</a:t>
            </a:r>
            <a:r>
              <a:rPr sz="1400" b="0" i="0" u="none">
                <a:solidFill>
                  <a:schemeClr val="tx1"/>
                </a:solidFill>
                <a:latin typeface="Arial"/>
                <a:ea typeface="Arial"/>
                <a:cs typeface="Arial"/>
              </a:rPr>
              <a:t>, responsable   et durable dans la gestion de  son parcours professionnel </a:t>
            </a:r>
            <a:r>
              <a:rPr sz="1400" b="1" i="0" u="none">
                <a:solidFill>
                  <a:schemeClr val="tx1"/>
                </a:solidFill>
                <a:latin typeface="Arial"/>
                <a:ea typeface="Arial"/>
                <a:cs typeface="Arial"/>
              </a:rPr>
              <a:t>tout au long de   sa vie active et citoyenne.  </a:t>
            </a:r>
            <a:endParaRPr sz="2600" b="1">
              <a:solidFill>
                <a:schemeClr val="tx1"/>
              </a:solidFill>
            </a:endParaRPr>
          </a:p>
        </p:txBody>
      </p:sp>
      <p:sp>
        <p:nvSpPr>
          <p:cNvPr id="1461787599" name=""/>
          <p:cNvSpPr txBox="1"/>
          <p:nvPr/>
        </p:nvSpPr>
        <p:spPr bwMode="auto">
          <a:xfrm rot="0" flipH="0" flipV="0">
            <a:off x="6006169" y="1329954"/>
            <a:ext cx="3065535" cy="4018173"/>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marL="0" indent="0" algn="l">
              <a:buFont typeface="Arial"/>
              <a:buNone/>
              <a:defRPr/>
            </a:pPr>
            <a:r>
              <a:rPr sz="1400" b="1" i="0" u="none">
                <a:solidFill>
                  <a:schemeClr val="tx1"/>
                </a:solidFill>
                <a:latin typeface="Arial"/>
                <a:ea typeface="Arial"/>
                <a:cs typeface="Arial"/>
              </a:rPr>
              <a:t>Une démarche autonomisante, </a:t>
            </a:r>
            <a:r>
              <a:rPr sz="1400" b="1" i="0" u="none">
                <a:solidFill>
                  <a:schemeClr val="tx1"/>
                </a:solidFill>
                <a:latin typeface="Arial"/>
                <a:ea typeface="Arial"/>
                <a:cs typeface="Arial"/>
              </a:rPr>
              <a:t>responsable </a:t>
            </a:r>
            <a:r>
              <a:rPr sz="1400" b="1" i="0" u="none">
                <a:solidFill>
                  <a:schemeClr val="tx1"/>
                </a:solidFill>
                <a:latin typeface="Arial"/>
                <a:ea typeface="Arial"/>
                <a:cs typeface="Arial"/>
              </a:rPr>
              <a:t>et durable pour l'apprenant ?</a:t>
            </a:r>
            <a:endParaRPr sz="2600">
              <a:solidFill>
                <a:schemeClr val="tx1"/>
              </a:solidFill>
            </a:endParaRPr>
          </a:p>
          <a:p>
            <a:pPr marL="0" indent="0" algn="l">
              <a:buFont typeface="Arial"/>
              <a:buNone/>
              <a:defRPr/>
            </a:pPr>
            <a:r>
              <a:rPr sz="1400" b="0" i="0" u="none">
                <a:solidFill>
                  <a:schemeClr val="tx1"/>
                </a:solidFill>
                <a:latin typeface="Arial"/>
                <a:ea typeface="Arial"/>
                <a:cs typeface="Arial"/>
              </a:rPr>
              <a:t>C'est cette volonté de développer des compétences spécifiques  qui permet de dire que mener une démarche portfolio n'est pas uniquement  réaliser l'objet (et le mettre éventuellement en ligne). </a:t>
            </a:r>
            <a:endParaRPr sz="9000">
              <a:solidFill>
                <a:schemeClr val="tx1"/>
              </a:solidFill>
              <a:latin typeface="Arial"/>
              <a:cs typeface="Arial"/>
            </a:endParaRPr>
          </a:p>
          <a:p>
            <a:pPr marL="0" indent="0" algn="l">
              <a:buFont typeface="Arial"/>
              <a:buNone/>
              <a:defRPr/>
            </a:pPr>
            <a:r>
              <a:rPr sz="1400" b="0" i="0" u="none">
                <a:solidFill>
                  <a:schemeClr val="tx1"/>
                </a:solidFill>
                <a:latin typeface="Arial"/>
                <a:ea typeface="Arial"/>
                <a:cs typeface="Arial"/>
              </a:rPr>
              <a:t>En cela, l'objectif est moins de faire un portfolio que de  développer un  rapport particulier à sa navigation professionnelle. </a:t>
            </a:r>
            <a:r>
              <a:rPr sz="1400" b="1" i="0" u="none">
                <a:solidFill>
                  <a:schemeClr val="tx1"/>
                </a:solidFill>
                <a:latin typeface="Arial"/>
                <a:ea typeface="Arial"/>
                <a:cs typeface="Arial"/>
              </a:rPr>
              <a:t>La  réalisation de l'objet est prétexte à la mise en réflexion. </a:t>
            </a:r>
            <a:endParaRPr sz="3600" b="1">
              <a:solidFill>
                <a:schemeClr val="tx1"/>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96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4201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1787599"/>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12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2642397" name=""/>
          <p:cNvSpPr txBox="1"/>
          <p:nvPr/>
        </p:nvSpPr>
        <p:spPr bwMode="auto">
          <a:xfrm flipH="0" flipV="0">
            <a:off x="1564236" y="5401189"/>
            <a:ext cx="2140798" cy="642135"/>
          </a:xfrm>
          <a:prstGeom prst="flowChartAlternateProcess">
            <a:avLst/>
          </a:prstGeom>
          <a:solidFill>
            <a:schemeClr val="accent6">
              <a:lumMod val="75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Partage et positionnement social</a:t>
            </a:r>
            <a:endParaRPr sz="1600"/>
          </a:p>
        </p:txBody>
      </p:sp>
      <p:sp>
        <p:nvSpPr>
          <p:cNvPr id="1304122546" name="Titre 1"/>
          <p:cNvSpPr>
            <a:spLocks noGrp="1"/>
          </p:cNvSpPr>
          <p:nvPr>
            <p:ph type="title"/>
          </p:nvPr>
        </p:nvSpPr>
        <p:spPr bwMode="auto">
          <a:xfrm flipH="0" flipV="0">
            <a:off x="393106" y="122023"/>
            <a:ext cx="10515600" cy="1115336"/>
          </a:xfrm>
        </p:spPr>
        <p:txBody>
          <a:bodyPr/>
          <a:lstStyle/>
          <a:p>
            <a:pPr>
              <a:defRPr/>
            </a:pPr>
            <a:r>
              <a:rPr/>
              <a:t>La démarche portfolio</a:t>
            </a:r>
            <a:endParaRPr/>
          </a:p>
        </p:txBody>
      </p:sp>
      <p:pic>
        <p:nvPicPr>
          <p:cNvPr id="808216860" name=""/>
          <p:cNvPicPr>
            <a:picLocks noChangeAspect="1"/>
          </p:cNvPicPr>
          <p:nvPr/>
        </p:nvPicPr>
        <p:blipFill>
          <a:blip r:embed="rId2"/>
          <a:stretch/>
        </p:blipFill>
        <p:spPr bwMode="auto">
          <a:xfrm>
            <a:off x="135487" y="1061483"/>
            <a:ext cx="1428750" cy="1343025"/>
          </a:xfrm>
          <a:prstGeom prst="rect">
            <a:avLst/>
          </a:prstGeom>
        </p:spPr>
      </p:pic>
      <p:pic>
        <p:nvPicPr>
          <p:cNvPr id="570248693" name=""/>
          <p:cNvPicPr>
            <a:picLocks noChangeAspect="1"/>
          </p:cNvPicPr>
          <p:nvPr/>
        </p:nvPicPr>
        <p:blipFill>
          <a:blip r:embed="rId3"/>
          <a:stretch/>
        </p:blipFill>
        <p:spPr bwMode="auto">
          <a:xfrm>
            <a:off x="135487" y="2258090"/>
            <a:ext cx="1428750" cy="1343025"/>
          </a:xfrm>
          <a:prstGeom prst="rect">
            <a:avLst/>
          </a:prstGeom>
        </p:spPr>
      </p:pic>
      <p:pic>
        <p:nvPicPr>
          <p:cNvPr id="111890259" name=""/>
          <p:cNvPicPr>
            <a:picLocks noChangeAspect="1"/>
          </p:cNvPicPr>
          <p:nvPr/>
        </p:nvPicPr>
        <p:blipFill>
          <a:blip r:embed="rId4"/>
          <a:stretch/>
        </p:blipFill>
        <p:spPr bwMode="auto">
          <a:xfrm flipH="0" flipV="0">
            <a:off x="242310" y="3660332"/>
            <a:ext cx="1142141" cy="1142141"/>
          </a:xfrm>
          <a:prstGeom prst="rect">
            <a:avLst/>
          </a:prstGeom>
        </p:spPr>
      </p:pic>
      <p:pic>
        <p:nvPicPr>
          <p:cNvPr id="1595447468" name=""/>
          <p:cNvPicPr>
            <a:picLocks noChangeAspect="1"/>
          </p:cNvPicPr>
          <p:nvPr/>
        </p:nvPicPr>
        <p:blipFill>
          <a:blip r:embed="rId5"/>
          <a:stretch/>
        </p:blipFill>
        <p:spPr bwMode="auto">
          <a:xfrm flipH="0" flipV="0">
            <a:off x="10373" y="4947293"/>
            <a:ext cx="1553864" cy="1549929"/>
          </a:xfrm>
          <a:prstGeom prst="rect">
            <a:avLst/>
          </a:prstGeom>
        </p:spPr>
      </p:pic>
      <p:sp>
        <p:nvSpPr>
          <p:cNvPr id="956310892" name=""/>
          <p:cNvSpPr txBox="1"/>
          <p:nvPr/>
        </p:nvSpPr>
        <p:spPr bwMode="auto">
          <a:xfrm flipH="0" flipV="0">
            <a:off x="1602756" y="1411928"/>
            <a:ext cx="2101560" cy="642135"/>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Collecter des données personnelles</a:t>
            </a:r>
            <a:endParaRPr sz="1600"/>
          </a:p>
        </p:txBody>
      </p:sp>
      <p:sp>
        <p:nvSpPr>
          <p:cNvPr id="1494093998" name=""/>
          <p:cNvSpPr txBox="1"/>
          <p:nvPr/>
        </p:nvSpPr>
        <p:spPr bwMode="auto">
          <a:xfrm flipH="0" flipV="0">
            <a:off x="1594476" y="2705612"/>
            <a:ext cx="2109840" cy="371911"/>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Organiser ses données</a:t>
            </a:r>
            <a:endParaRPr sz="1600"/>
          </a:p>
        </p:txBody>
      </p:sp>
      <p:sp>
        <p:nvSpPr>
          <p:cNvPr id="1575351619" name=""/>
          <p:cNvSpPr txBox="1"/>
          <p:nvPr/>
        </p:nvSpPr>
        <p:spPr bwMode="auto">
          <a:xfrm flipH="0" flipV="0">
            <a:off x="1582955" y="3910334"/>
            <a:ext cx="2126039" cy="642135"/>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Travail réflexif sur soi et ses usages</a:t>
            </a:r>
            <a:endParaRPr sz="1600"/>
          </a:p>
        </p:txBody>
      </p:sp>
      <p:sp>
        <p:nvSpPr>
          <p:cNvPr id="1405608983" name=""/>
          <p:cNvSpPr txBox="1"/>
          <p:nvPr/>
        </p:nvSpPr>
        <p:spPr bwMode="auto">
          <a:xfrm flipH="0" flipV="0">
            <a:off x="4202592" y="1395038"/>
            <a:ext cx="7456426" cy="1013690"/>
          </a:xfrm>
          <a:prstGeom prst="flowChartAlternateProcess">
            <a:avLst/>
          </a:prstGeom>
          <a:noFill/>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fr-FR" sz="1800" b="0" i="0" u="none" strike="noStrike" cap="none" spc="0">
                <a:solidFill>
                  <a:schemeClr val="tx1"/>
                </a:solidFill>
                <a:latin typeface="+mn-lt"/>
                <a:ea typeface="+mn-ea"/>
                <a:cs typeface="+mn-cs"/>
              </a:rPr>
              <a:t>Il y a des méthodes différentes pour cette étape. Elle n’est pas liée aux outils, elle n’est pas forcement numérique mais plutôt introspective (ADVP, ...) et une pratique au quotidien, une démarche.</a:t>
            </a:r>
            <a:endParaRPr sz="1800"/>
          </a:p>
        </p:txBody>
      </p:sp>
      <p:sp>
        <p:nvSpPr>
          <p:cNvPr id="1281623563" name=""/>
          <p:cNvSpPr txBox="1"/>
          <p:nvPr/>
        </p:nvSpPr>
        <p:spPr bwMode="auto">
          <a:xfrm flipH="0" flipV="0">
            <a:off x="4202591" y="2705610"/>
            <a:ext cx="7552544" cy="1013690"/>
          </a:xfrm>
          <a:prstGeom prst="flowChartAlternateProcess">
            <a:avLst/>
          </a:prstGeom>
          <a:noFill/>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fr-FR" sz="1800" b="0" i="0" u="none" strike="noStrike" cap="none" spc="0">
                <a:solidFill>
                  <a:schemeClr val="tx1"/>
                </a:solidFill>
                <a:latin typeface="+mn-lt"/>
                <a:ea typeface="+mn-ea"/>
                <a:cs typeface="+mn-cs"/>
              </a:rPr>
              <a:t>Cette étape peut ou pas être liée à un ou des outils numériques. S’il est  numérique, il faudra privilégier le même qui servira à rendre visible et  partager</a:t>
            </a:r>
            <a:endParaRPr/>
          </a:p>
        </p:txBody>
      </p:sp>
      <p:sp>
        <p:nvSpPr>
          <p:cNvPr id="39967443" name=""/>
          <p:cNvSpPr txBox="1"/>
          <p:nvPr/>
        </p:nvSpPr>
        <p:spPr bwMode="auto">
          <a:xfrm flipH="0" flipV="0">
            <a:off x="4202592" y="3893445"/>
            <a:ext cx="7502505" cy="1013690"/>
          </a:xfrm>
          <a:prstGeom prst="flowChartAlternateProcess">
            <a:avLst/>
          </a:prstGeom>
          <a:noFill/>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fr-FR" sz="1800" b="0" i="0" u="none" strike="noStrike" cap="none" spc="0">
                <a:solidFill>
                  <a:schemeClr val="tx1"/>
                </a:solidFill>
                <a:latin typeface="+mn-lt"/>
                <a:ea typeface="+mn-ea"/>
                <a:cs typeface="+mn-cs"/>
              </a:rPr>
              <a:t>Se poser des questions pour soi : ce que l’on veut collecter, rendre visible, se questionner sur les usages et objectifs de cette visibilité à travers le eportfolio. </a:t>
            </a:r>
            <a:endParaRPr/>
          </a:p>
        </p:txBody>
      </p:sp>
      <p:sp>
        <p:nvSpPr>
          <p:cNvPr id="1181118489" name=""/>
          <p:cNvSpPr txBox="1"/>
          <p:nvPr/>
        </p:nvSpPr>
        <p:spPr bwMode="auto">
          <a:xfrm flipH="0" flipV="0">
            <a:off x="4202592" y="5384300"/>
            <a:ext cx="7438065" cy="1317689"/>
          </a:xfrm>
          <a:prstGeom prst="flowChartAlternateProcess">
            <a:avLst/>
          </a:prstGeom>
          <a:noFill/>
          <a:ln w="19049">
            <a:solidFill>
              <a:schemeClr val="accent6"/>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fr-FR" sz="1800" b="0" i="0" u="none" strike="noStrike" cap="none" spc="0">
                <a:solidFill>
                  <a:schemeClr val="tx1"/>
                </a:solidFill>
                <a:latin typeface="+mn-lt"/>
                <a:ea typeface="+mn-ea"/>
                <a:cs typeface="+mn-cs"/>
              </a:rPr>
              <a:t>Créer son environnement numérique ou pas. Cette environnement doit répondre à ses objectifs de partage et visibilité que l’on s’est fixé. S’il est numérique il doit être modulable en fonction de ses cibles, pérenne et respectueux en terme de protection de ses données personnelles.</a:t>
            </a:r>
            <a:endParaRPr sz="1800"/>
          </a:p>
        </p:txBody>
      </p:sp>
      <p:cxnSp>
        <p:nvCxnSpPr>
          <p:cNvPr id="371592563" name=""/>
          <p:cNvCxnSpPr>
            <a:cxnSpLocks/>
          </p:cNvCxnSpPr>
          <p:nvPr/>
        </p:nvCxnSpPr>
        <p:spPr bwMode="auto">
          <a:xfrm flipH="0" flipV="0">
            <a:off x="493543" y="249251"/>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7" fill="hold">
                      <p:stCondLst>
                        <p:cond delay="indefinite"/>
                      </p:stCondLst>
                      <p:childTnLst>
                        <p:par>
                          <p:cTn id="38"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82168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63108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02486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40939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8902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53516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54474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642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5608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1623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67443"/>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1118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19361984" name="Titre 1"/>
          <p:cNvSpPr>
            <a:spLocks noGrp="1"/>
          </p:cNvSpPr>
          <p:nvPr>
            <p:ph type="title"/>
          </p:nvPr>
        </p:nvSpPr>
        <p:spPr bwMode="auto">
          <a:xfrm flipH="0" flipV="0">
            <a:off x="366144" y="9050"/>
            <a:ext cx="11370692" cy="1325562"/>
          </a:xfrm>
        </p:spPr>
        <p:txBody>
          <a:bodyPr/>
          <a:lstStyle/>
          <a:p>
            <a:pPr>
              <a:defRPr/>
            </a:pPr>
            <a:r>
              <a:rPr/>
              <a:t>La méthode ADVP</a:t>
            </a:r>
            <a:endParaRPr/>
          </a:p>
        </p:txBody>
      </p:sp>
      <p:sp>
        <p:nvSpPr>
          <p:cNvPr id="321539228" name="Espace réservé du contenu 2"/>
          <p:cNvSpPr>
            <a:spLocks noGrp="1"/>
          </p:cNvSpPr>
          <p:nvPr>
            <p:ph idx="1"/>
          </p:nvPr>
        </p:nvSpPr>
        <p:spPr bwMode="auto"/>
        <p:txBody>
          <a:bodyPr/>
          <a:lstStyle/>
          <a:p>
            <a:pPr>
              <a:defRPr/>
            </a:pPr>
            <a:r>
              <a:rPr lang="fr-FR" sz="2800" b="0" i="0" u="sng" strike="noStrike" cap="none" spc="0">
                <a:solidFill>
                  <a:schemeClr val="tx1"/>
                </a:solidFill>
                <a:latin typeface="Calibri"/>
                <a:ea typeface="Calibri"/>
                <a:cs typeface="Calibri"/>
                <a:hlinkClick r:id="rId2" tooltip="https://view.genial.ly/62befb422d287d0011fb9361/presentation-la-methode-advp"/>
              </a:rPr>
              <a:t>https://view.genial.ly/62befb422d287d0011fb9361/presentation-la-methode-advp</a:t>
            </a:r>
            <a:endParaRPr/>
          </a:p>
          <a:p>
            <a:pPr>
              <a:defRPr/>
            </a:pPr>
            <a:endParaRPr/>
          </a:p>
        </p:txBody>
      </p:sp>
      <p:pic>
        <p:nvPicPr>
          <p:cNvPr id="1895758645" name=""/>
          <p:cNvPicPr>
            <a:picLocks noChangeAspect="1"/>
          </p:cNvPicPr>
          <p:nvPr/>
        </p:nvPicPr>
        <p:blipFill>
          <a:blip r:embed="rId3"/>
          <a:stretch/>
        </p:blipFill>
        <p:spPr bwMode="auto">
          <a:xfrm flipH="0" flipV="0">
            <a:off x="838198" y="2826377"/>
            <a:ext cx="5822368" cy="3239141"/>
          </a:xfrm>
          <a:prstGeom prst="rect">
            <a:avLst/>
          </a:prstGeom>
        </p:spPr>
      </p:pic>
      <p:pic>
        <p:nvPicPr>
          <p:cNvPr id="1873549827" name=""/>
          <p:cNvPicPr>
            <a:picLocks noChangeAspect="1"/>
          </p:cNvPicPr>
          <p:nvPr/>
        </p:nvPicPr>
        <p:blipFill>
          <a:blip r:embed="rId4"/>
          <a:stretch/>
        </p:blipFill>
        <p:spPr bwMode="auto">
          <a:xfrm flipH="0" flipV="0">
            <a:off x="7313701" y="2624768"/>
            <a:ext cx="3401922" cy="1821179"/>
          </a:xfrm>
          <a:prstGeom prst="rect">
            <a:avLst/>
          </a:prstGeom>
        </p:spPr>
      </p:pic>
      <p:pic>
        <p:nvPicPr>
          <p:cNvPr id="1725181292" name=""/>
          <p:cNvPicPr>
            <a:picLocks noChangeAspect="1"/>
          </p:cNvPicPr>
          <p:nvPr/>
        </p:nvPicPr>
        <p:blipFill>
          <a:blip r:embed="rId5"/>
          <a:stretch/>
        </p:blipFill>
        <p:spPr bwMode="auto">
          <a:xfrm flipH="0" flipV="0">
            <a:off x="7313701" y="4659652"/>
            <a:ext cx="3211394" cy="1517310"/>
          </a:xfrm>
          <a:prstGeom prst="rect">
            <a:avLst/>
          </a:prstGeom>
        </p:spPr>
      </p:pic>
      <p:cxnSp>
        <p:nvCxnSpPr>
          <p:cNvPr id="1860048146"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03431231" name="Titre 1"/>
          <p:cNvSpPr>
            <a:spLocks noGrp="1"/>
          </p:cNvSpPr>
          <p:nvPr>
            <p:ph type="title"/>
          </p:nvPr>
        </p:nvSpPr>
        <p:spPr bwMode="auto">
          <a:xfrm flipH="0" flipV="0">
            <a:off x="330280" y="249250"/>
            <a:ext cx="9103306" cy="836226"/>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a:t>Focus sur la méthode ADVP</a:t>
            </a:r>
            <a:endParaRPr/>
          </a:p>
        </p:txBody>
      </p:sp>
      <p:pic>
        <p:nvPicPr>
          <p:cNvPr id="1507035367" name=""/>
          <p:cNvPicPr>
            <a:picLocks noChangeAspect="1"/>
          </p:cNvPicPr>
          <p:nvPr/>
        </p:nvPicPr>
        <p:blipFill>
          <a:blip r:embed="rId2"/>
          <a:stretch/>
        </p:blipFill>
        <p:spPr bwMode="auto">
          <a:xfrm flipH="0" flipV="0">
            <a:off x="2863671" y="1708910"/>
            <a:ext cx="7096554" cy="4179606"/>
          </a:xfrm>
          <a:prstGeom prst="rect">
            <a:avLst/>
          </a:prstGeom>
          <a:ln w="19049">
            <a:solidFill>
              <a:schemeClr val="accent6">
                <a:lumMod val="60000"/>
                <a:lumOff val="40000"/>
              </a:schemeClr>
            </a:solidFill>
            <a:prstDash val="solid"/>
          </a:ln>
        </p:spPr>
      </p:pic>
      <p:sp>
        <p:nvSpPr>
          <p:cNvPr id="649518011" name=""/>
          <p:cNvSpPr/>
          <p:nvPr/>
        </p:nvSpPr>
        <p:spPr bwMode="auto">
          <a:xfrm flipH="0" flipV="0">
            <a:off x="187850" y="1319512"/>
            <a:ext cx="3214294" cy="1402133"/>
          </a:xfrm>
          <a:prstGeom prst="flowChartAlternateProcess">
            <a:avLst/>
          </a:prstGeom>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100" b="0" i="0" u="none">
                <a:solidFill>
                  <a:schemeClr val="bg1"/>
                </a:solidFill>
                <a:latin typeface="Arial"/>
                <a:ea typeface="Arial"/>
                <a:cs typeface="Arial"/>
              </a:rPr>
              <a:t>Connaissance de soi (valeurs, centres d'intérêts, compétences...)</a:t>
            </a:r>
            <a:br>
              <a:rPr sz="1100" b="0" i="0" u="none">
                <a:solidFill>
                  <a:schemeClr val="bg1"/>
                </a:solidFill>
                <a:latin typeface="Arial"/>
                <a:ea typeface="Arial"/>
                <a:cs typeface="Arial"/>
              </a:rPr>
            </a:br>
            <a:endParaRPr sz="1100">
              <a:solidFill>
                <a:schemeClr val="bg1"/>
              </a:solidFill>
            </a:endParaRPr>
          </a:p>
          <a:p>
            <a:pPr>
              <a:defRPr/>
            </a:pPr>
            <a:r>
              <a:rPr sz="1100" b="0" i="0" u="none">
                <a:solidFill>
                  <a:schemeClr val="bg1"/>
                </a:solidFill>
                <a:latin typeface="Arial"/>
                <a:ea typeface="Arial"/>
                <a:cs typeface="Arial"/>
              </a:rPr>
              <a:t>Connaissance de son environnement (marché du travail, données économiques, activités...) </a:t>
            </a:r>
            <a:br>
              <a:rPr sz="1100" b="0" i="0" u="none">
                <a:solidFill>
                  <a:schemeClr val="bg1"/>
                </a:solidFill>
                <a:latin typeface="Arial"/>
                <a:ea typeface="Arial"/>
                <a:cs typeface="Arial"/>
              </a:rPr>
            </a:br>
            <a:endParaRPr sz="1100">
              <a:solidFill>
                <a:schemeClr val="bg1"/>
              </a:solidFill>
            </a:endParaRPr>
          </a:p>
          <a:p>
            <a:pPr>
              <a:defRPr/>
            </a:pPr>
            <a:r>
              <a:rPr sz="1100" b="0" i="0" u="none">
                <a:solidFill>
                  <a:schemeClr val="bg1"/>
                </a:solidFill>
                <a:latin typeface="Arial"/>
                <a:ea typeface="Arial"/>
                <a:cs typeface="Arial"/>
              </a:rPr>
              <a:t>Examination </a:t>
            </a:r>
            <a:r>
              <a:rPr sz="1100" b="0" i="0" u="none">
                <a:solidFill>
                  <a:schemeClr val="bg1"/>
                </a:solidFill>
                <a:latin typeface="Arial"/>
                <a:ea typeface="Arial"/>
                <a:cs typeface="Arial"/>
              </a:rPr>
              <a:t>de toutes les possibilités </a:t>
            </a:r>
            <a:endParaRPr sz="1100">
              <a:solidFill>
                <a:schemeClr val="bg1"/>
              </a:solidFill>
            </a:endParaRPr>
          </a:p>
        </p:txBody>
      </p:sp>
      <p:sp>
        <p:nvSpPr>
          <p:cNvPr id="1382364193" name=""/>
          <p:cNvSpPr/>
          <p:nvPr/>
        </p:nvSpPr>
        <p:spPr bwMode="auto">
          <a:xfrm flipH="0" flipV="0">
            <a:off x="9018504" y="1319512"/>
            <a:ext cx="3087246" cy="1368356"/>
          </a:xfrm>
          <a:prstGeom prst="flowChartAlternateProcess">
            <a:avLst/>
          </a:prstGeom>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100" b="0" i="0" u="none">
                <a:solidFill>
                  <a:schemeClr val="bg1"/>
                </a:solidFill>
                <a:latin typeface="Arial"/>
                <a:ea typeface="Arial"/>
                <a:cs typeface="Arial"/>
              </a:rPr>
              <a:t>Filtrer les informations précédentes, les trier et les catégoriser </a:t>
            </a:r>
            <a:br>
              <a:rPr sz="1100" b="0" i="0" u="none">
                <a:solidFill>
                  <a:schemeClr val="bg1"/>
                </a:solidFill>
                <a:latin typeface="Arial"/>
                <a:ea typeface="Arial"/>
                <a:cs typeface="Arial"/>
              </a:rPr>
            </a:br>
            <a:endParaRPr sz="1000">
              <a:solidFill>
                <a:schemeClr val="bg1"/>
              </a:solidFill>
            </a:endParaRPr>
          </a:p>
          <a:p>
            <a:pPr>
              <a:defRPr/>
            </a:pPr>
            <a:r>
              <a:rPr sz="1100" b="0" i="0" u="none">
                <a:solidFill>
                  <a:schemeClr val="bg1"/>
                </a:solidFill>
                <a:latin typeface="Arial"/>
                <a:ea typeface="Arial"/>
                <a:cs typeface="Arial"/>
              </a:rPr>
              <a:t>Être au clair sur les informations qui me caractérisent, me ressemblent </a:t>
            </a:r>
            <a:br>
              <a:rPr sz="1100" b="0" i="0" u="none">
                <a:solidFill>
                  <a:schemeClr val="bg1"/>
                </a:solidFill>
                <a:latin typeface="Arial"/>
                <a:ea typeface="Arial"/>
                <a:cs typeface="Arial"/>
              </a:rPr>
            </a:br>
            <a:endParaRPr sz="1000">
              <a:solidFill>
                <a:schemeClr val="bg1"/>
              </a:solidFill>
            </a:endParaRPr>
          </a:p>
          <a:p>
            <a:pPr>
              <a:defRPr/>
            </a:pPr>
            <a:r>
              <a:rPr sz="1100" b="0" i="0" u="none">
                <a:solidFill>
                  <a:schemeClr val="bg1"/>
                </a:solidFill>
                <a:latin typeface="Arial"/>
                <a:ea typeface="Arial"/>
                <a:cs typeface="Arial"/>
              </a:rPr>
              <a:t>Selectionner des pistes de métiers </a:t>
            </a:r>
            <a:endParaRPr sz="1000">
              <a:solidFill>
                <a:schemeClr val="bg1"/>
              </a:solidFill>
            </a:endParaRPr>
          </a:p>
        </p:txBody>
      </p:sp>
      <p:sp>
        <p:nvSpPr>
          <p:cNvPr id="1907498577" name=""/>
          <p:cNvSpPr/>
          <p:nvPr/>
        </p:nvSpPr>
        <p:spPr bwMode="auto">
          <a:xfrm flipH="0" flipV="0">
            <a:off x="187850" y="3975281"/>
            <a:ext cx="3267705" cy="1587911"/>
          </a:xfrm>
          <a:prstGeom prst="flowChartAlternateProcess">
            <a:avLst/>
          </a:prstGeom>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100" b="0" i="0" u="none">
                <a:solidFill>
                  <a:schemeClr val="bg1"/>
                </a:solidFill>
                <a:latin typeface="Arial"/>
                <a:ea typeface="Arial"/>
                <a:cs typeface="Arial"/>
              </a:rPr>
              <a:t>Réfléchir à ce que je veux, ce à quoi je tiens, ce à quoi je suis prêt(e) à renoncer </a:t>
            </a:r>
            <a:br>
              <a:rPr sz="1100" b="0" i="0" u="none">
                <a:solidFill>
                  <a:schemeClr val="bg1"/>
                </a:solidFill>
                <a:latin typeface="Arial"/>
                <a:ea typeface="Arial"/>
                <a:cs typeface="Arial"/>
              </a:rPr>
            </a:br>
            <a:endParaRPr sz="1100">
              <a:solidFill>
                <a:schemeClr val="bg1"/>
              </a:solidFill>
            </a:endParaRPr>
          </a:p>
          <a:p>
            <a:pPr>
              <a:defRPr/>
            </a:pPr>
            <a:r>
              <a:rPr sz="1100" b="0" i="0" u="none">
                <a:solidFill>
                  <a:schemeClr val="bg1"/>
                </a:solidFill>
                <a:latin typeface="Arial"/>
                <a:ea typeface="Arial"/>
                <a:cs typeface="Arial"/>
              </a:rPr>
              <a:t>Etudier  la faisabilité du projet (niveau d'études requises, concordance par  rapport au marché du travail, ressources mobilisables...)</a:t>
            </a:r>
            <a:br>
              <a:rPr sz="1100" b="0" i="0" u="none">
                <a:solidFill>
                  <a:schemeClr val="bg1"/>
                </a:solidFill>
                <a:latin typeface="Arial"/>
                <a:ea typeface="Arial"/>
                <a:cs typeface="Arial"/>
              </a:rPr>
            </a:br>
            <a:endParaRPr sz="1100">
              <a:solidFill>
                <a:schemeClr val="bg1"/>
              </a:solidFill>
            </a:endParaRPr>
          </a:p>
          <a:p>
            <a:pPr>
              <a:defRPr/>
            </a:pPr>
            <a:r>
              <a:rPr sz="1100" b="0" i="0" u="none">
                <a:solidFill>
                  <a:schemeClr val="bg1"/>
                </a:solidFill>
                <a:latin typeface="Arial"/>
                <a:ea typeface="Arial"/>
                <a:cs typeface="Arial"/>
              </a:rPr>
              <a:t>Faire un choix (ou plusieurs) </a:t>
            </a:r>
            <a:endParaRPr sz="1100">
              <a:solidFill>
                <a:schemeClr val="bg1"/>
              </a:solidFill>
            </a:endParaRPr>
          </a:p>
        </p:txBody>
      </p:sp>
      <p:sp>
        <p:nvSpPr>
          <p:cNvPr id="409578206" name=""/>
          <p:cNvSpPr/>
          <p:nvPr/>
        </p:nvSpPr>
        <p:spPr bwMode="auto">
          <a:xfrm flipH="0" flipV="0">
            <a:off x="8947289" y="3975281"/>
            <a:ext cx="3157741" cy="1587911"/>
          </a:xfrm>
          <a:prstGeom prst="flowChartAlternateProcess">
            <a:avLst/>
          </a:prstGeom>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1100" b="0" i="0" u="none">
                <a:solidFill>
                  <a:schemeClr val="bg1"/>
                </a:solidFill>
                <a:latin typeface="Arial"/>
                <a:ea typeface="Arial"/>
                <a:cs typeface="Arial"/>
              </a:rPr>
              <a:t>Planifier toutes les étapes (cf la marelle du projet) </a:t>
            </a:r>
            <a:endParaRPr sz="1100" b="0" i="0" u="none">
              <a:solidFill>
                <a:schemeClr val="bg1"/>
              </a:solidFill>
              <a:latin typeface="Arial"/>
              <a:ea typeface="Arial"/>
              <a:cs typeface="Arial"/>
            </a:endParaRPr>
          </a:p>
          <a:p>
            <a:pPr>
              <a:defRPr/>
            </a:pPr>
            <a:endParaRPr sz="1100">
              <a:solidFill>
                <a:schemeClr val="bg1"/>
              </a:solidFill>
            </a:endParaRPr>
          </a:p>
          <a:p>
            <a:pPr>
              <a:defRPr/>
            </a:pPr>
            <a:r>
              <a:rPr sz="1100" b="0" i="0" u="none">
                <a:solidFill>
                  <a:schemeClr val="bg1"/>
                </a:solidFill>
                <a:latin typeface="Arial"/>
                <a:ea typeface="Arial"/>
                <a:cs typeface="Arial"/>
              </a:rPr>
              <a:t>Mobiliser mon environnement (réseau) et mes ressources personnelles </a:t>
            </a:r>
            <a:br>
              <a:rPr sz="1100" b="0" i="0" u="none">
                <a:solidFill>
                  <a:schemeClr val="bg1"/>
                </a:solidFill>
                <a:latin typeface="Arial"/>
                <a:ea typeface="Arial"/>
                <a:cs typeface="Arial"/>
              </a:rPr>
            </a:br>
            <a:endParaRPr sz="1100">
              <a:solidFill>
                <a:schemeClr val="bg1"/>
              </a:solidFill>
            </a:endParaRPr>
          </a:p>
          <a:p>
            <a:pPr>
              <a:defRPr/>
            </a:pPr>
            <a:r>
              <a:rPr sz="1100" b="0" i="0" u="none">
                <a:solidFill>
                  <a:schemeClr val="bg1"/>
                </a:solidFill>
                <a:latin typeface="Arial"/>
                <a:ea typeface="Arial"/>
                <a:cs typeface="Arial"/>
              </a:rPr>
              <a:t>Validation du projet (enquête métier, PMSMP) + TRE</a:t>
            </a:r>
            <a:endParaRPr sz="1100">
              <a:solidFill>
                <a:schemeClr val="bg1"/>
              </a:solidFill>
            </a:endParaRPr>
          </a:p>
        </p:txBody>
      </p:sp>
      <p:cxnSp>
        <p:nvCxnSpPr>
          <p:cNvPr id="708232649"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9518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364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7498577"/>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578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93855462" name="Titre 1"/>
          <p:cNvSpPr>
            <a:spLocks noGrp="1"/>
          </p:cNvSpPr>
          <p:nvPr>
            <p:ph type="title"/>
          </p:nvPr>
        </p:nvSpPr>
        <p:spPr bwMode="auto">
          <a:xfrm flipH="0" flipV="0">
            <a:off x="356985" y="187688"/>
            <a:ext cx="7614103" cy="1139290"/>
          </a:xfrm>
        </p:spPr>
        <p:txBody>
          <a:bodyPr/>
          <a:lstStyle/>
          <a:p>
            <a:pPr>
              <a:defRPr/>
            </a:pPr>
            <a:r>
              <a:rPr/>
              <a:t>Se poser la question des l’usage</a:t>
            </a:r>
            <a:endParaRPr/>
          </a:p>
        </p:txBody>
      </p:sp>
      <p:pic>
        <p:nvPicPr>
          <p:cNvPr id="1933514589" name=""/>
          <p:cNvPicPr>
            <a:picLocks noChangeAspect="1"/>
          </p:cNvPicPr>
          <p:nvPr/>
        </p:nvPicPr>
        <p:blipFill>
          <a:blip r:embed="rId2"/>
          <a:stretch/>
        </p:blipFill>
        <p:spPr bwMode="auto">
          <a:xfrm>
            <a:off x="3589110" y="1740143"/>
            <a:ext cx="7915275" cy="4724399"/>
          </a:xfrm>
          <a:prstGeom prst="rect">
            <a:avLst/>
          </a:prstGeom>
        </p:spPr>
      </p:pic>
      <p:pic>
        <p:nvPicPr>
          <p:cNvPr id="22229679" name=""/>
          <p:cNvPicPr>
            <a:picLocks noChangeAspect="1"/>
          </p:cNvPicPr>
          <p:nvPr/>
        </p:nvPicPr>
        <p:blipFill>
          <a:blip r:embed="rId3"/>
          <a:stretch/>
        </p:blipFill>
        <p:spPr bwMode="auto">
          <a:xfrm flipH="0" flipV="0">
            <a:off x="21114" y="2163903"/>
            <a:ext cx="1142140" cy="1142140"/>
          </a:xfrm>
          <a:prstGeom prst="rect">
            <a:avLst/>
          </a:prstGeom>
        </p:spPr>
      </p:pic>
      <p:sp>
        <p:nvSpPr>
          <p:cNvPr id="562902254" name=""/>
          <p:cNvSpPr txBox="1"/>
          <p:nvPr/>
        </p:nvSpPr>
        <p:spPr bwMode="auto">
          <a:xfrm flipH="0" flipV="0">
            <a:off x="1224216" y="2413904"/>
            <a:ext cx="2125678" cy="642135"/>
          </a:xfrm>
          <a:prstGeom prst="flowChartAlternateProcess">
            <a:avLst/>
          </a:prstGeom>
          <a:solidFill>
            <a:schemeClr val="accent6">
              <a:lumMod val="40000"/>
              <a:lumOff val="6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Travail réflexif sur soi et ses usages</a:t>
            </a:r>
            <a:endParaRPr sz="1600"/>
          </a:p>
        </p:txBody>
      </p:sp>
      <p:cxnSp>
        <p:nvCxnSpPr>
          <p:cNvPr id="2031754968"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05442725" name=""/>
          <p:cNvSpPr txBox="1"/>
          <p:nvPr/>
        </p:nvSpPr>
        <p:spPr bwMode="auto">
          <a:xfrm flipH="0" flipV="0">
            <a:off x="10407195" y="4791064"/>
            <a:ext cx="1560887" cy="642135"/>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Profil Open Badges</a:t>
            </a:r>
            <a:endParaRPr sz="1600">
              <a:solidFill>
                <a:schemeClr val="bg1"/>
              </a:solidFill>
            </a:endParaRPr>
          </a:p>
        </p:txBody>
      </p:sp>
      <p:sp>
        <p:nvSpPr>
          <p:cNvPr id="552648790" name="Titre 1"/>
          <p:cNvSpPr>
            <a:spLocks noGrp="1"/>
          </p:cNvSpPr>
          <p:nvPr>
            <p:ph type="title"/>
          </p:nvPr>
        </p:nvSpPr>
        <p:spPr bwMode="auto">
          <a:xfrm flipH="0" flipV="0">
            <a:off x="378787" y="249250"/>
            <a:ext cx="10515600" cy="812672"/>
          </a:xfrm>
        </p:spPr>
        <p:txBody>
          <a:bodyPr/>
          <a:lstStyle/>
          <a:p>
            <a:pPr>
              <a:defRPr/>
            </a:pPr>
            <a:r>
              <a:rPr/>
              <a:t>Pourquoi un eportfolio</a:t>
            </a:r>
            <a:r>
              <a:rPr/>
              <a:t> ?</a:t>
            </a:r>
            <a:endParaRPr/>
          </a:p>
        </p:txBody>
      </p:sp>
      <p:sp>
        <p:nvSpPr>
          <p:cNvPr id="1138071537" name=""/>
          <p:cNvSpPr txBox="1"/>
          <p:nvPr/>
        </p:nvSpPr>
        <p:spPr bwMode="auto">
          <a:xfrm flipH="0" flipV="0">
            <a:off x="77192" y="6577495"/>
            <a:ext cx="6230694" cy="2594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r">
              <a:defRPr/>
            </a:pPr>
            <a:r>
              <a:rPr sz="1100"/>
              <a:t>http://www.accompagner-demarche-portfolio.fr/demarche.html</a:t>
            </a:r>
            <a:endParaRPr sz="1100"/>
          </a:p>
        </p:txBody>
      </p:sp>
      <p:sp>
        <p:nvSpPr>
          <p:cNvPr id="720918474" name=""/>
          <p:cNvSpPr txBox="1"/>
          <p:nvPr/>
        </p:nvSpPr>
        <p:spPr bwMode="auto">
          <a:xfrm flipH="0" flipV="0">
            <a:off x="182945" y="5130084"/>
            <a:ext cx="6126019" cy="1182579"/>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lang="fr-FR" sz="1600" b="0" i="0" u="none" strike="noStrike" cap="none" spc="0">
                <a:solidFill>
                  <a:schemeClr val="tx1"/>
                </a:solidFill>
                <a:latin typeface="Calibri"/>
                <a:ea typeface="Arial"/>
                <a:cs typeface="Arial"/>
              </a:rPr>
              <a:t>C</a:t>
            </a:r>
            <a:r>
              <a:rPr lang="fr-FR" sz="1600" b="0" i="0" u="none" strike="noStrike" cap="none" spc="0">
                <a:solidFill>
                  <a:schemeClr val="tx1"/>
                </a:solidFill>
                <a:latin typeface="Calibri"/>
                <a:ea typeface="Arial"/>
                <a:cs typeface="Arial"/>
              </a:rPr>
              <a:t>ette démarche peut être utilisée par les professionnels, les enseignants, les élèves, les parents ou autres personnes engagées dans une démarche de formation tout au long de la vie, dans le but de communiquer sur </a:t>
            </a:r>
            <a:r>
              <a:rPr lang="fr-FR" sz="1600" b="1" i="0" u="none" strike="noStrike" cap="none" spc="0">
                <a:solidFill>
                  <a:schemeClr val="tx1"/>
                </a:solidFill>
                <a:latin typeface="Calibri"/>
                <a:ea typeface="Arial"/>
                <a:cs typeface="Arial"/>
              </a:rPr>
              <a:t>son profil</a:t>
            </a:r>
            <a:r>
              <a:rPr lang="fr-FR" sz="1600" b="0" i="0" u="none" strike="noStrike" cap="none" spc="0">
                <a:solidFill>
                  <a:schemeClr val="tx1"/>
                </a:solidFill>
                <a:latin typeface="Calibri"/>
                <a:ea typeface="Arial"/>
                <a:cs typeface="Arial"/>
              </a:rPr>
              <a:t> ou garder des traces d'apprentis</a:t>
            </a:r>
            <a:r>
              <a:rPr lang="fr-FR" sz="1600" b="0" i="0" u="none" strike="noStrike" cap="none" spc="0">
                <a:solidFill>
                  <a:schemeClr val="tx1"/>
                </a:solidFill>
                <a:latin typeface="Calibri"/>
                <a:ea typeface="Arial"/>
                <a:cs typeface="Arial"/>
              </a:rPr>
              <a:t>sages.</a:t>
            </a:r>
            <a:endParaRPr sz="1600"/>
          </a:p>
        </p:txBody>
      </p:sp>
      <p:sp>
        <p:nvSpPr>
          <p:cNvPr id="169836112" name=""/>
          <p:cNvSpPr txBox="1"/>
          <p:nvPr/>
        </p:nvSpPr>
        <p:spPr bwMode="auto">
          <a:xfrm flipH="0" flipV="0">
            <a:off x="182945" y="1449073"/>
            <a:ext cx="6126739" cy="1723021"/>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lgn="l">
              <a:defRPr/>
            </a:pPr>
            <a:r>
              <a:rPr sz="1600"/>
              <a:t>L</a:t>
            </a:r>
            <a:r>
              <a:rPr sz="1600"/>
              <a:t>e ePortfolio (ou e-Portfolio, i-portfolio, portfolio numérique, portfolio électronique) </a:t>
            </a:r>
            <a:r>
              <a:rPr sz="1600" b="1"/>
              <a:t>est un ensemble de preuves de compétences, sous forme numérique</a:t>
            </a:r>
            <a:r>
              <a:rPr sz="1600"/>
              <a:t> et généralement sur le web, résultant d'une démarche consistant </a:t>
            </a:r>
            <a:r>
              <a:rPr sz="1600" b="1"/>
              <a:t>à réfléchir sur ses projets</a:t>
            </a:r>
            <a:r>
              <a:rPr sz="1600"/>
              <a:t> (sociaux, </a:t>
            </a:r>
            <a:r>
              <a:rPr sz="1600"/>
              <a:t>professionnels) et </a:t>
            </a:r>
            <a:r>
              <a:rPr sz="1600" b="1"/>
              <a:t>définir quelles parties de ces projets communiquer à quels publics</a:t>
            </a:r>
            <a:r>
              <a:rPr sz="1600"/>
              <a:t>, et de quelles façons.</a:t>
            </a:r>
            <a:endParaRPr sz="1600"/>
          </a:p>
        </p:txBody>
      </p:sp>
      <p:sp>
        <p:nvSpPr>
          <p:cNvPr id="1976846331" name=""/>
          <p:cNvSpPr txBox="1"/>
          <p:nvPr/>
        </p:nvSpPr>
        <p:spPr bwMode="auto">
          <a:xfrm flipH="0" flipV="0">
            <a:off x="182945" y="3573495"/>
            <a:ext cx="6126739" cy="1182579"/>
          </a:xfrm>
          <a:prstGeom prst="flowChartAlternateProcess">
            <a:avLst/>
          </a:prstGeom>
          <a:solidFill>
            <a:schemeClr val="accent6">
              <a:lumMod val="40000"/>
              <a:lumOff val="60000"/>
            </a:schemeClr>
          </a:solidFill>
          <a:ln/>
        </p:spPr>
        <p:txBody>
          <a:bodyPr vertOverflow="overflow" horzOverflow="overflow" vert="horz" wrap="square" lIns="91440" tIns="45720" rIns="91440" bIns="45720" numCol="1" spcCol="0" rtlCol="0" fromWordArt="0" anchor="t" anchorCtr="0" forceAA="0" upright="0" compatLnSpc="0">
            <a:spAutoFit/>
          </a:bodyPr>
          <a:p>
            <a:pPr algn="l">
              <a:defRPr/>
            </a:pPr>
            <a:r>
              <a:rPr sz="1600"/>
              <a:t>Le e-portfolio fait également référence à un outil numérique permettant de </a:t>
            </a:r>
            <a:r>
              <a:rPr sz="1600" b="1"/>
              <a:t>documenter et de gérer </a:t>
            </a:r>
            <a:r>
              <a:rPr sz="1600"/>
              <a:t>son propre apprentissage tout au long de sa vie de manière à favoriser un apprentissage approfondi et continu.</a:t>
            </a:r>
            <a:endParaRPr sz="1600"/>
          </a:p>
        </p:txBody>
      </p:sp>
      <p:sp>
        <p:nvSpPr>
          <p:cNvPr id="482218293" name=""/>
          <p:cNvSpPr txBox="1"/>
          <p:nvPr/>
        </p:nvSpPr>
        <p:spPr bwMode="auto">
          <a:xfrm flipH="0" flipV="0">
            <a:off x="10407195" y="1131979"/>
            <a:ext cx="1535148" cy="371911"/>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MAHARA</a:t>
            </a:r>
            <a:endParaRPr sz="1600">
              <a:solidFill>
                <a:schemeClr val="bg1"/>
              </a:solidFill>
            </a:endParaRPr>
          </a:p>
        </p:txBody>
      </p:sp>
      <p:sp>
        <p:nvSpPr>
          <p:cNvPr id="963041682" name=""/>
          <p:cNvSpPr txBox="1"/>
          <p:nvPr/>
        </p:nvSpPr>
        <p:spPr bwMode="auto">
          <a:xfrm flipH="0" flipV="0">
            <a:off x="10401076" y="1723070"/>
            <a:ext cx="1541268" cy="371911"/>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Google Site</a:t>
            </a:r>
            <a:endParaRPr sz="1600">
              <a:solidFill>
                <a:schemeClr val="bg1"/>
              </a:solidFill>
            </a:endParaRPr>
          </a:p>
        </p:txBody>
      </p:sp>
      <p:sp>
        <p:nvSpPr>
          <p:cNvPr id="1765533192" name=""/>
          <p:cNvSpPr txBox="1"/>
          <p:nvPr/>
        </p:nvSpPr>
        <p:spPr bwMode="auto">
          <a:xfrm flipH="0" flipV="0">
            <a:off x="10401076" y="2300592"/>
            <a:ext cx="1535867" cy="371911"/>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Wordpress</a:t>
            </a:r>
            <a:endParaRPr sz="1600">
              <a:solidFill>
                <a:schemeClr val="bg1"/>
              </a:solidFill>
            </a:endParaRPr>
          </a:p>
        </p:txBody>
      </p:sp>
      <p:sp>
        <p:nvSpPr>
          <p:cNvPr id="877805596" name=""/>
          <p:cNvSpPr txBox="1"/>
          <p:nvPr/>
        </p:nvSpPr>
        <p:spPr bwMode="auto">
          <a:xfrm flipH="0" flipV="0">
            <a:off x="10407195" y="2882661"/>
            <a:ext cx="1571506" cy="642135"/>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Site internet classique</a:t>
            </a:r>
            <a:endParaRPr sz="1600">
              <a:solidFill>
                <a:schemeClr val="bg1"/>
              </a:solidFill>
            </a:endParaRPr>
          </a:p>
        </p:txBody>
      </p:sp>
      <p:sp>
        <p:nvSpPr>
          <p:cNvPr id="1811575704" name=""/>
          <p:cNvSpPr txBox="1"/>
          <p:nvPr/>
        </p:nvSpPr>
        <p:spPr bwMode="auto">
          <a:xfrm flipH="0" flipV="0">
            <a:off x="10401076" y="3843716"/>
            <a:ext cx="1601925" cy="642135"/>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CV en ligne (euro pass)</a:t>
            </a:r>
            <a:endParaRPr sz="1600">
              <a:solidFill>
                <a:schemeClr val="bg1"/>
              </a:solidFill>
            </a:endParaRPr>
          </a:p>
        </p:txBody>
      </p:sp>
      <p:sp>
        <p:nvSpPr>
          <p:cNvPr id="1459215754" name=""/>
          <p:cNvSpPr txBox="1"/>
          <p:nvPr/>
        </p:nvSpPr>
        <p:spPr bwMode="auto">
          <a:xfrm flipH="0" flipV="0">
            <a:off x="10389557" y="5622363"/>
            <a:ext cx="1578526" cy="912357"/>
          </a:xfrm>
          <a:prstGeom prst="flowChartAlternateProcess">
            <a:avLst/>
          </a:prstGeom>
          <a:solidFill>
            <a:schemeClr val="accent5"/>
          </a:solidFill>
          <a:ln/>
        </p:spPr>
        <p:txBody>
          <a:bodyPr vertOverflow="overflow" horzOverflow="overflow" vert="horz" wrap="square" lIns="91440" tIns="45720" rIns="91440" bIns="45720" numCol="1" spcCol="0" rtlCol="0" fromWordArt="0" anchor="t" anchorCtr="0" forceAA="0" upright="0" compatLnSpc="0">
            <a:spAutoFit/>
          </a:bodyPr>
          <a:p>
            <a:pPr algn="ctr">
              <a:defRPr/>
            </a:pPr>
            <a:r>
              <a:rPr sz="1600">
                <a:solidFill>
                  <a:schemeClr val="bg1"/>
                </a:solidFill>
              </a:rPr>
              <a:t>Réseaux sociaux (Linkedin...)</a:t>
            </a:r>
            <a:endParaRPr sz="1600">
              <a:solidFill>
                <a:schemeClr val="bg1"/>
              </a:solidFill>
            </a:endParaRPr>
          </a:p>
        </p:txBody>
      </p:sp>
      <p:sp>
        <p:nvSpPr>
          <p:cNvPr id="1755229562" name=""/>
          <p:cNvSpPr txBox="1"/>
          <p:nvPr/>
        </p:nvSpPr>
        <p:spPr bwMode="auto">
          <a:xfrm flipH="0" flipV="0">
            <a:off x="7927569" y="5594555"/>
            <a:ext cx="2141877" cy="642135"/>
          </a:xfrm>
          <a:prstGeom prst="flowChartAlternateProcess">
            <a:avLst/>
          </a:prstGeom>
          <a:solidFill>
            <a:schemeClr val="accent6">
              <a:lumMod val="75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Partage et positionnement social</a:t>
            </a:r>
            <a:endParaRPr sz="1600"/>
          </a:p>
        </p:txBody>
      </p:sp>
      <p:pic>
        <p:nvPicPr>
          <p:cNvPr id="1937417007" name=""/>
          <p:cNvPicPr>
            <a:picLocks noChangeAspect="1"/>
          </p:cNvPicPr>
          <p:nvPr/>
        </p:nvPicPr>
        <p:blipFill>
          <a:blip r:embed="rId2"/>
          <a:stretch/>
        </p:blipFill>
        <p:spPr bwMode="auto">
          <a:xfrm>
            <a:off x="6639743" y="1244867"/>
            <a:ext cx="1428750" cy="1343025"/>
          </a:xfrm>
          <a:prstGeom prst="rect">
            <a:avLst/>
          </a:prstGeom>
        </p:spPr>
      </p:pic>
      <p:pic>
        <p:nvPicPr>
          <p:cNvPr id="1172073516" name=""/>
          <p:cNvPicPr>
            <a:picLocks noChangeAspect="1"/>
          </p:cNvPicPr>
          <p:nvPr/>
        </p:nvPicPr>
        <p:blipFill>
          <a:blip r:embed="rId3"/>
          <a:stretch/>
        </p:blipFill>
        <p:spPr bwMode="auto">
          <a:xfrm>
            <a:off x="6601224" y="2441474"/>
            <a:ext cx="1428750" cy="1343025"/>
          </a:xfrm>
          <a:prstGeom prst="rect">
            <a:avLst/>
          </a:prstGeom>
        </p:spPr>
      </p:pic>
      <p:pic>
        <p:nvPicPr>
          <p:cNvPr id="1953023445" name=""/>
          <p:cNvPicPr>
            <a:picLocks noChangeAspect="1"/>
          </p:cNvPicPr>
          <p:nvPr/>
        </p:nvPicPr>
        <p:blipFill>
          <a:blip r:embed="rId4"/>
          <a:stretch/>
        </p:blipFill>
        <p:spPr bwMode="auto">
          <a:xfrm flipH="0" flipV="0">
            <a:off x="6702942" y="3843716"/>
            <a:ext cx="1142140" cy="1142140"/>
          </a:xfrm>
          <a:prstGeom prst="rect">
            <a:avLst/>
          </a:prstGeom>
        </p:spPr>
      </p:pic>
      <p:pic>
        <p:nvPicPr>
          <p:cNvPr id="1865414683" name=""/>
          <p:cNvPicPr>
            <a:picLocks noChangeAspect="1"/>
          </p:cNvPicPr>
          <p:nvPr/>
        </p:nvPicPr>
        <p:blipFill>
          <a:blip r:embed="rId5"/>
          <a:stretch/>
        </p:blipFill>
        <p:spPr bwMode="auto">
          <a:xfrm flipH="0" flipV="0">
            <a:off x="6471005" y="5140659"/>
            <a:ext cx="1553863" cy="1549929"/>
          </a:xfrm>
          <a:prstGeom prst="rect">
            <a:avLst/>
          </a:prstGeom>
        </p:spPr>
      </p:pic>
      <p:sp>
        <p:nvSpPr>
          <p:cNvPr id="720562433" name=""/>
          <p:cNvSpPr txBox="1"/>
          <p:nvPr/>
        </p:nvSpPr>
        <p:spPr bwMode="auto">
          <a:xfrm flipH="0" flipV="0">
            <a:off x="7979475" y="1595312"/>
            <a:ext cx="2101920" cy="642135"/>
          </a:xfrm>
          <a:prstGeom prst="flowChartAlternateProcess">
            <a:avLst/>
          </a:prstGeom>
          <a:solidFill>
            <a:schemeClr val="accent6">
              <a:lumMod val="20000"/>
              <a:lumOff val="8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Collecter des données personnelles</a:t>
            </a:r>
            <a:endParaRPr sz="1600"/>
          </a:p>
        </p:txBody>
      </p:sp>
      <p:sp>
        <p:nvSpPr>
          <p:cNvPr id="1502215251" name=""/>
          <p:cNvSpPr txBox="1"/>
          <p:nvPr/>
        </p:nvSpPr>
        <p:spPr bwMode="auto">
          <a:xfrm flipH="0" flipV="0">
            <a:off x="7966089" y="2888996"/>
            <a:ext cx="2110200" cy="371911"/>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Organiser ses données</a:t>
            </a:r>
            <a:endParaRPr sz="1600"/>
          </a:p>
        </p:txBody>
      </p:sp>
      <p:sp>
        <p:nvSpPr>
          <p:cNvPr id="1096712667" name=""/>
          <p:cNvSpPr txBox="1"/>
          <p:nvPr/>
        </p:nvSpPr>
        <p:spPr bwMode="auto">
          <a:xfrm flipH="0" flipV="0">
            <a:off x="7954569" y="4103699"/>
            <a:ext cx="2126398" cy="642135"/>
          </a:xfrm>
          <a:prstGeom prst="flowChartAlternateProcess">
            <a:avLst/>
          </a:prstGeom>
          <a:solidFill>
            <a:schemeClr val="accent6">
              <a:lumMod val="60000"/>
              <a:lumOff val="40000"/>
            </a:schemeClr>
          </a:solidFill>
          <a:ln/>
        </p:spPr>
        <p:txBody>
          <a:bodyPr vertOverflow="overflow" horzOverflow="overflow" vert="horz" wrap="square" lIns="91440" tIns="45720" rIns="91440" bIns="45720" numCol="1" spcCol="0" rtlCol="0" fromWordArt="0" anchor="t" anchorCtr="0" forceAA="0" upright="0" compatLnSpc="0">
            <a:spAutoFit/>
          </a:bodyPr>
          <a:p>
            <a:pPr>
              <a:defRPr/>
            </a:pPr>
            <a:r>
              <a:rPr sz="1600"/>
              <a:t>Travail réflexif sur soi et ses usages</a:t>
            </a:r>
            <a:endParaRPr sz="1600"/>
          </a:p>
        </p:txBody>
      </p:sp>
      <p:cxnSp>
        <p:nvCxnSpPr>
          <p:cNvPr id="823664021" name=""/>
          <p:cNvCxnSpPr>
            <a:cxnSpLocks/>
          </p:cNvCxnSpPr>
          <p:nvPr/>
        </p:nvCxnSpPr>
        <p:spPr bwMode="auto">
          <a:xfrm flipH="0" flipV="0">
            <a:off x="493543" y="249250"/>
            <a:ext cx="8536891" cy="0"/>
          </a:xfrm>
          <a:prstGeom prst="line">
            <a:avLst/>
          </a:prstGeom>
          <a:ln w="38099" cap="flat" cmpd="sng" algn="ctr">
            <a:solidFill>
              <a:schemeClr val="accent6">
                <a:lumMod val="60000"/>
                <a:lumOff val="40000"/>
              </a:schemeClr>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98361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768463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0918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374170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05624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720735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22152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530234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67126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54146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55229562"/>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4427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2218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30416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55331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78055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1575704"/>
                                        </p:tgtEl>
                                        <p:attrNameLst>
                                          <p:attrName>style.visibility</p:attrName>
                                        </p:attrNameLst>
                                      </p:cBhvr>
                                      <p:to>
                                        <p:strVal val="visible"/>
                                      </p:to>
                                    </p:set>
                                  </p:childTnLst>
                                </p:cTn>
                              </p:par>
                              <p:par>
                                <p:cTn id="5" presetID="1" presetClass="entr" presetSubtype="0" fill="hold" grpId="0" nodeType="withEffect">
                                  <p:stCondLst>
                                    <p:cond delay="0"/>
                                  </p:stCondLst>
                                  <p:childTnLst>
                                    <p:set>
                                      <p:cBhvr>
                                        <p:cTn id="6" dur="1" fill="hold">
                                          <p:stCondLst>
                                            <p:cond delay="0"/>
                                          </p:stCondLst>
                                        </p:cTn>
                                        <p:tgtEl>
                                          <p:spTgt spid="1459215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Grand écran</PresentationFormat>
  <Paragraphs>0</Paragraphs>
  <Slides>12</Slides>
  <Notes>12</Notes>
  <HiddenSlides>0</HiddenSlides>
  <MMClips>2</MMClips>
  <ScaleCrop>0</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dc:identifier/>
  <dc:language/>
  <cp:lastModifiedBy>ISABELLE ARNAL</cp:lastModifiedBy>
  <cp:revision>7</cp:revision>
  <dcterms:created xsi:type="dcterms:W3CDTF">2018-09-21T09:39:37Z</dcterms:created>
  <dcterms:modified xsi:type="dcterms:W3CDTF">2023-12-05T08:08:47Z</dcterms:modified>
  <cp:category/>
  <cp:contentStatus/>
  <cp:version/>
</cp:coreProperties>
</file>